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5" r:id="rId3"/>
    <p:sldId id="266" r:id="rId4"/>
    <p:sldId id="267" r:id="rId5"/>
    <p:sldId id="268" r:id="rId6"/>
    <p:sldId id="260" r:id="rId7"/>
    <p:sldId id="256" r:id="rId8"/>
    <p:sldId id="257" r:id="rId9"/>
    <p:sldId id="258" r:id="rId10"/>
    <p:sldId id="259"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0"/>
    <p:restoredTop sz="94682"/>
  </p:normalViewPr>
  <p:slideViewPr>
    <p:cSldViewPr snapToGrid="0">
      <p:cViewPr varScale="1">
        <p:scale>
          <a:sx n="90" d="100"/>
          <a:sy n="90" d="100"/>
        </p:scale>
        <p:origin x="208"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B720-F76B-4EF3-51D7-FDA738CAF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18B29-04FA-4663-2B80-AF2E21F83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50C9D-0E28-8091-5CE5-07432FAFCA2B}"/>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EC5926FB-EC40-EE9A-6A0F-8BD3D8E07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C32EF-EEC8-A6AF-A526-2117EFDE9646}"/>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43492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2340-7E65-C033-92D5-174D50C89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A2FA6-47E3-C557-BCE0-0CD14011A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93469-F114-A568-7E63-335AA8F156C9}"/>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86FD26F5-7310-4DBA-E692-2144015F4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3C9A2-2724-B81F-3658-49E583EA51F1}"/>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20663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797D-0F40-C22D-9E28-374E23623C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F26CA-4444-81A0-EF89-EBB4AF620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AD4B9-E4AD-CD05-C44B-D36E4204530E}"/>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8D819ECD-0A9B-C3D5-2400-7291C38CF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5A241-C564-6EE2-C121-D136EC3C84C3}"/>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67374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B07-1731-1380-9686-526FB176D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04128-4EAA-CC05-5923-5CDAD0356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6A731-7C44-BF8C-5DD9-6D81573DC187}"/>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6AAD95CC-B526-590A-CC01-A993942D8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51886-F6A8-B80E-E988-29C121BBB52A}"/>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69179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5FA-D074-7600-E94D-30D05A483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568EB-6EC2-5432-2F95-7D336B0491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2DC9F-3AE9-C477-A510-151492F1F159}"/>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0905CE2E-2A59-9515-C1D0-845708953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13D8D-944B-3880-5237-EE81E39428B7}"/>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5695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6064-2149-DA8E-A9ED-D091D44B5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7902A-FD78-8B2B-28A8-0C2A571B7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AB23B-E51B-CA2A-3E12-68CD7D52C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B2B05-82F1-1B95-C212-CD744ACEC0CE}"/>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6" name="Footer Placeholder 5">
            <a:extLst>
              <a:ext uri="{FF2B5EF4-FFF2-40B4-BE49-F238E27FC236}">
                <a16:creationId xmlns:a16="http://schemas.microsoft.com/office/drawing/2014/main" id="{4AA38323-2331-2FD6-FFB5-E54AF8C3C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469D6-9665-73DA-6B2C-8EA36CD90907}"/>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42114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0053-EC23-C792-4E7C-C288FE444B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71BF8-BA7A-FBAC-202F-895D09676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876BB-250A-24B9-CC8C-11EA95DC6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D8F58-8277-CBD2-047A-7A1C81FCF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B50D1-5E6F-C9D9-8962-858F3EB56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B88C9B-0401-B006-2545-61A8C04D264D}"/>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8" name="Footer Placeholder 7">
            <a:extLst>
              <a:ext uri="{FF2B5EF4-FFF2-40B4-BE49-F238E27FC236}">
                <a16:creationId xmlns:a16="http://schemas.microsoft.com/office/drawing/2014/main" id="{D5CC519E-BAC7-66F5-4F5F-FD0FFEE6C2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77333-5A8B-50C5-8C16-E0B5324B75A4}"/>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04801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7521-8093-FC6E-669C-07AC58300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64E25-1BB9-4346-D777-9C62B3BCBE2E}"/>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4" name="Footer Placeholder 3">
            <a:extLst>
              <a:ext uri="{FF2B5EF4-FFF2-40B4-BE49-F238E27FC236}">
                <a16:creationId xmlns:a16="http://schemas.microsoft.com/office/drawing/2014/main" id="{1FEF316F-C653-63E9-E69B-DB1971200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DBC170-1803-D2E5-275A-A4B75DB4AD1E}"/>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284289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DCA05-0C61-6E81-671A-A6AF0B2291D9}"/>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3" name="Footer Placeholder 2">
            <a:extLst>
              <a:ext uri="{FF2B5EF4-FFF2-40B4-BE49-F238E27FC236}">
                <a16:creationId xmlns:a16="http://schemas.microsoft.com/office/drawing/2014/main" id="{089113A8-F509-ED4A-C12D-C0C7D4BCE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2990C-F1BB-62D4-2F86-28B15BD00F1F}"/>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90658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4205-C768-369B-39B8-C9EB67015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2A4B7-8AE2-F53A-A549-520CD4C35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0EEE7-25BF-8BE9-3E90-590B0ECC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37DF9-3047-ECCA-69A2-81231E31074D}"/>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6" name="Footer Placeholder 5">
            <a:extLst>
              <a:ext uri="{FF2B5EF4-FFF2-40B4-BE49-F238E27FC236}">
                <a16:creationId xmlns:a16="http://schemas.microsoft.com/office/drawing/2014/main" id="{C3916326-7DCE-57E5-4730-10EEE150D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29707-D5F5-D240-2935-5CE3228A8BFB}"/>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9718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D45D-8663-8720-6591-2A44B3BAA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926EC-3699-3CCE-B2A8-A7D8C9F3B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278B0B-F0CE-0116-0FDA-014541C61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CFBAD-78A9-E8FC-2E60-B9DDA63C82D5}"/>
              </a:ext>
            </a:extLst>
          </p:cNvPr>
          <p:cNvSpPr>
            <a:spLocks noGrp="1"/>
          </p:cNvSpPr>
          <p:nvPr>
            <p:ph type="dt" sz="half" idx="10"/>
          </p:nvPr>
        </p:nvSpPr>
        <p:spPr/>
        <p:txBody>
          <a:bodyPr/>
          <a:lstStyle/>
          <a:p>
            <a:fld id="{F7671AA5-657E-CC49-B039-4800CF76329E}" type="datetimeFigureOut">
              <a:rPr lang="en-US" smtClean="0"/>
              <a:t>8/1/25</a:t>
            </a:fld>
            <a:endParaRPr lang="en-US"/>
          </a:p>
        </p:txBody>
      </p:sp>
      <p:sp>
        <p:nvSpPr>
          <p:cNvPr id="6" name="Footer Placeholder 5">
            <a:extLst>
              <a:ext uri="{FF2B5EF4-FFF2-40B4-BE49-F238E27FC236}">
                <a16:creationId xmlns:a16="http://schemas.microsoft.com/office/drawing/2014/main" id="{110EBA41-D0DC-E449-2EAF-9E8DED5DB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5E31D-E0AC-9595-3A51-A959FC345479}"/>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62292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43230-B242-9E9D-345A-C9EBC6D99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318AD-43AF-949C-AA79-0C01E25A5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9B222-82E0-605A-8A37-7EB4A41FA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671AA5-657E-CC49-B039-4800CF76329E}" type="datetimeFigureOut">
              <a:rPr lang="en-US" smtClean="0"/>
              <a:t>8/1/25</a:t>
            </a:fld>
            <a:endParaRPr lang="en-US"/>
          </a:p>
        </p:txBody>
      </p:sp>
      <p:sp>
        <p:nvSpPr>
          <p:cNvPr id="5" name="Footer Placeholder 4">
            <a:extLst>
              <a:ext uri="{FF2B5EF4-FFF2-40B4-BE49-F238E27FC236}">
                <a16:creationId xmlns:a16="http://schemas.microsoft.com/office/drawing/2014/main" id="{37498E0E-1DD1-07BF-642A-F6C69C16A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71BEC4-666D-0B14-963E-5D0CC7A84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9A693F-087A-064D-948C-C41CF87BF249}" type="slidenum">
              <a:rPr lang="en-US" smtClean="0"/>
              <a:t>‹#›</a:t>
            </a:fld>
            <a:endParaRPr lang="en-US"/>
          </a:p>
        </p:txBody>
      </p:sp>
    </p:spTree>
    <p:extLst>
      <p:ext uri="{BB962C8B-B14F-4D97-AF65-F5344CB8AC3E}">
        <p14:creationId xmlns:p14="http://schemas.microsoft.com/office/powerpoint/2010/main" val="306668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advocacy.jointhealth.org/fr/patients_and_patents_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advocacy.jointhealth.org/fr/patients_and_patents_fr/"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advocacy.jointhealth.org/fr/patients_and_patents_fr/" TargetMode="Externa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dvocacy.jointhealth.org/fr/patients_and_patents_fr/" TargetMode="Externa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hyperlink" Target="https://www.instagram.com/acejointhealth/" TargetMode="External"/><Relationship Id="rId13" Type="http://schemas.openxmlformats.org/officeDocument/2006/relationships/hyperlink" Target="https://bsky.app/profile/crohnscolitisfdn.bsky.social" TargetMode="External"/><Relationship Id="rId18" Type="http://schemas.openxmlformats.org/officeDocument/2006/relationships/hyperlink" Target="https://www.youtube.com/channel/UCx6FU405bG0_5MOEEZTjKbQ" TargetMode="External"/><Relationship Id="rId3" Type="http://schemas.openxmlformats.org/officeDocument/2006/relationships/hyperlink" Target="http://www.jointhealth.org/" TargetMode="External"/><Relationship Id="rId7" Type="http://schemas.openxmlformats.org/officeDocument/2006/relationships/hyperlink" Target="https://www.facebook.com/ccfafb/" TargetMode="External"/><Relationship Id="rId12" Type="http://schemas.openxmlformats.org/officeDocument/2006/relationships/hyperlink" Target="https://bsky.app/profile/acejointhealth.bsky.social" TargetMode="External"/><Relationship Id="rId17" Type="http://schemas.openxmlformats.org/officeDocument/2006/relationships/hyperlink" Target="https://www.youtube.com/user/JointHealth" TargetMode="External"/><Relationship Id="rId2" Type="http://schemas.openxmlformats.org/officeDocument/2006/relationships/hyperlink" Target="https://advocacy.jointhealth.org/patients-and-patents/" TargetMode="External"/><Relationship Id="rId16" Type="http://schemas.openxmlformats.org/officeDocument/2006/relationships/hyperlink" Target="https://www.linkedin.com/company/31324" TargetMode="External"/><Relationship Id="rId20" Type="http://schemas.openxmlformats.org/officeDocument/2006/relationships/hyperlink" Target="https://advocacy.jointhealth.org/wp-content/uploads/2025/07/Patents-and-Patients-Infographic_Fr.pdf" TargetMode="External"/><Relationship Id="rId1" Type="http://schemas.openxmlformats.org/officeDocument/2006/relationships/slideLayout" Target="../slideLayouts/slideLayout2.xml"/><Relationship Id="rId6" Type="http://schemas.openxmlformats.org/officeDocument/2006/relationships/hyperlink" Target="https://www.facebook.com/pages/Arthritis-Consumer-Experts/131379499433" TargetMode="External"/><Relationship Id="rId11" Type="http://schemas.openxmlformats.org/officeDocument/2006/relationships/hyperlink" Target="https://twitter.com/CrohnsColitisFn" TargetMode="External"/><Relationship Id="rId5" Type="http://schemas.openxmlformats.org/officeDocument/2006/relationships/hyperlink" Target="http://www.crohnscolitisfoundation.org/" TargetMode="External"/><Relationship Id="rId15" Type="http://schemas.openxmlformats.org/officeDocument/2006/relationships/hyperlink" Target="https://www.linkedin.com/company/aus-patient-advocacy-alliance/?originalSubdomain=au" TargetMode="External"/><Relationship Id="rId10" Type="http://schemas.openxmlformats.org/officeDocument/2006/relationships/hyperlink" Target="https://twitter.com/ACEJointHealth" TargetMode="External"/><Relationship Id="rId19" Type="http://schemas.openxmlformats.org/officeDocument/2006/relationships/hyperlink" Target="https://www.tiktok.com/@crohnscolitisfoundation" TargetMode="External"/><Relationship Id="rId4" Type="http://schemas.openxmlformats.org/officeDocument/2006/relationships/hyperlink" Target="http://www.patientadvocacyalliance.org.au/" TargetMode="External"/><Relationship Id="rId9" Type="http://schemas.openxmlformats.org/officeDocument/2006/relationships/hyperlink" Target="https://www.instagram.com/crohnscolitisfoundation/" TargetMode="External"/><Relationship Id="rId14" Type="http://schemas.openxmlformats.org/officeDocument/2006/relationships/hyperlink" Target="https://www.linkedin.com/company/2174272/adm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dvocacy.jointhealth.org/fr/patients_and_patents_fr/"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advocacy.jointhealth.org/fr/patients_and_patents_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s://advocacy.jointhealth.org/fr/patients_and_patents_fr/"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advocacy.jointhealth.org/fr/patients_and_patents_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A306-BBA4-D740-6BC6-9C240B608F56}"/>
              </a:ext>
            </a:extLst>
          </p:cNvPr>
          <p:cNvSpPr>
            <a:spLocks noGrp="1"/>
          </p:cNvSpPr>
          <p:nvPr>
            <p:ph type="title"/>
          </p:nvPr>
        </p:nvSpPr>
        <p:spPr>
          <a:xfrm>
            <a:off x="837272" y="3966604"/>
            <a:ext cx="3290887" cy="2452687"/>
          </a:xfrm>
        </p:spPr>
        <p:txBody>
          <a:bodyPr anchor="t">
            <a:normAutofit/>
          </a:bodyPr>
          <a:lstStyle/>
          <a:p>
            <a:r>
              <a:rPr lang="fr-CA" sz="2600" b="1" dirty="0">
                <a:latin typeface="Calibri" panose="020F0502020204030204" pitchFamily="34" charset="0"/>
                <a:cs typeface="Calibri" panose="020F0502020204030204" pitchFamily="34" charset="0"/>
              </a:rPr>
              <a:t>Boîte à outils pour les réseaux sociaux :                 La campagne </a:t>
            </a:r>
            <a:br>
              <a:rPr lang="fr-CA" sz="2600" b="1" dirty="0">
                <a:latin typeface="Calibri" panose="020F0502020204030204" pitchFamily="34" charset="0"/>
                <a:cs typeface="Calibri" panose="020F0502020204030204" pitchFamily="34" charset="0"/>
              </a:rPr>
            </a:br>
            <a:r>
              <a:rPr lang="fr-CA" sz="2600" b="1" dirty="0">
                <a:latin typeface="Calibri" panose="020F0502020204030204" pitchFamily="34" charset="0"/>
                <a:cs typeface="Calibri" panose="020F0502020204030204" pitchFamily="34" charset="0"/>
              </a:rPr>
              <a:t>« Patients et brevets »</a:t>
            </a:r>
            <a:endParaRPr lang="en-CA"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A11D5A-D291-DED7-77D5-AD218D7B85EE}"/>
              </a:ext>
            </a:extLst>
          </p:cNvPr>
          <p:cNvSpPr>
            <a:spLocks noGrp="1"/>
          </p:cNvSpPr>
          <p:nvPr>
            <p:ph idx="1"/>
          </p:nvPr>
        </p:nvSpPr>
        <p:spPr>
          <a:xfrm>
            <a:off x="4208483" y="3600169"/>
            <a:ext cx="7710719" cy="3185555"/>
          </a:xfrm>
        </p:spPr>
        <p:txBody>
          <a:bodyPr anchor="ctr">
            <a:normAutofit fontScale="70000" lnSpcReduction="20000"/>
          </a:bodyPr>
          <a:lstStyle/>
          <a:p>
            <a:pPr lvl="0"/>
            <a:r>
              <a:rPr lang="fr-CA">
                <a:latin typeface="Calibri" panose="020F0502020204030204" pitchFamily="34" charset="0"/>
                <a:cs typeface="Calibri" panose="020F0502020204030204" pitchFamily="34" charset="0"/>
              </a:rPr>
              <a:t>Cette boîte à outils comprend des images et des messages que vous pouvez publier sur vos plateformes de réseaux sociaux pour promouvoir la campagne Patients et brevets.</a:t>
            </a:r>
            <a:endParaRPr lang="en-CA">
              <a:latin typeface="Calibri" panose="020F0502020204030204" pitchFamily="34" charset="0"/>
              <a:cs typeface="Calibri" panose="020F0502020204030204" pitchFamily="34" charset="0"/>
            </a:endParaRPr>
          </a:p>
          <a:p>
            <a:pPr lvl="0"/>
            <a:r>
              <a:rPr lang="fr-CA">
                <a:latin typeface="Calibri" panose="020F0502020204030204" pitchFamily="34" charset="0"/>
                <a:cs typeface="Calibri" panose="020F0502020204030204" pitchFamily="34" charset="0"/>
              </a:rPr>
              <a:t>Chaque diapositive contient une image accompagnée d’un message que vous pouvez publier sur les réseaux sociaux. Vous pouvez également créer votre propre message en vous inspirant du thème ou du message clé de l’image.</a:t>
            </a:r>
            <a:endParaRPr lang="en-CA">
              <a:latin typeface="Calibri" panose="020F0502020204030204" pitchFamily="34" charset="0"/>
              <a:cs typeface="Calibri" panose="020F0502020204030204" pitchFamily="34" charset="0"/>
            </a:endParaRPr>
          </a:p>
          <a:p>
            <a:pPr lvl="0"/>
            <a:r>
              <a:rPr lang="fr-CA">
                <a:latin typeface="Calibri" panose="020F0502020204030204" pitchFamily="34" charset="0"/>
                <a:cs typeface="Calibri" panose="020F0502020204030204" pitchFamily="34" charset="0"/>
              </a:rPr>
              <a:t>Pour télécharger l’image, il vous suffit de cliquer dessus avec le bouton droit de la souris et de sélectionner « Enregistrer l’image sous ».</a:t>
            </a:r>
            <a:endParaRPr lang="en-CA">
              <a:latin typeface="Calibri" panose="020F0502020204030204" pitchFamily="34" charset="0"/>
              <a:cs typeface="Calibri" panose="020F0502020204030204" pitchFamily="34" charset="0"/>
            </a:endParaRPr>
          </a:p>
          <a:p>
            <a:pPr lvl="0"/>
            <a:r>
              <a:rPr lang="fr-CA">
                <a:latin typeface="Calibri" panose="020F0502020204030204" pitchFamily="34" charset="0"/>
                <a:cs typeface="Calibri" panose="020F0502020204030204" pitchFamily="34" charset="0"/>
              </a:rPr>
              <a:t>Pour utiliser la publication, veuillez la sélectionner, puis la copier-coller sur votre plateforme de réseaux sociaux. N’oubliez pas d’utiliser le mot-clic #PatientsEtBrevets</a:t>
            </a:r>
            <a:endParaRPr lang="en-CA">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0CC7CAB-F4B9-F196-BAD6-6FCD7EA8511D}"/>
              </a:ext>
            </a:extLst>
          </p:cNvPr>
          <p:cNvGrpSpPr/>
          <p:nvPr/>
        </p:nvGrpSpPr>
        <p:grpSpPr>
          <a:xfrm>
            <a:off x="694186" y="341150"/>
            <a:ext cx="10803628" cy="2916681"/>
            <a:chOff x="694186" y="341150"/>
            <a:chExt cx="10803628" cy="2916681"/>
          </a:xfrm>
        </p:grpSpPr>
        <p:pic>
          <p:nvPicPr>
            <p:cNvPr id="13" name="Picture 12">
              <a:extLst>
                <a:ext uri="{FF2B5EF4-FFF2-40B4-BE49-F238E27FC236}">
                  <a16:creationId xmlns:a16="http://schemas.microsoft.com/office/drawing/2014/main" id="{61167ECB-D336-529E-354A-11CC8FCF476D}"/>
                </a:ext>
              </a:extLst>
            </p:cNvPr>
            <p:cNvPicPr>
              <a:picLocks noChangeAspect="1"/>
            </p:cNvPicPr>
            <p:nvPr/>
          </p:nvPicPr>
          <p:blipFill>
            <a:blip r:embed="rId2"/>
            <a:stretch>
              <a:fillRect/>
            </a:stretch>
          </p:blipFill>
          <p:spPr>
            <a:xfrm>
              <a:off x="694186" y="341150"/>
              <a:ext cx="10803628" cy="2916681"/>
            </a:xfrm>
            <a:prstGeom prst="rect">
              <a:avLst/>
            </a:prstGeom>
          </p:spPr>
        </p:pic>
        <p:grpSp>
          <p:nvGrpSpPr>
            <p:cNvPr id="5" name="Group 4">
              <a:extLst>
                <a:ext uri="{FF2B5EF4-FFF2-40B4-BE49-F238E27FC236}">
                  <a16:creationId xmlns:a16="http://schemas.microsoft.com/office/drawing/2014/main" id="{790AD6A2-DEC4-7226-7EAB-F368403CFBB7}"/>
                </a:ext>
              </a:extLst>
            </p:cNvPr>
            <p:cNvGrpSpPr/>
            <p:nvPr/>
          </p:nvGrpSpPr>
          <p:grpSpPr>
            <a:xfrm>
              <a:off x="6096000" y="2252325"/>
              <a:ext cx="4830972" cy="941063"/>
              <a:chOff x="7346193" y="1769225"/>
              <a:chExt cx="4830972" cy="941063"/>
            </a:xfrm>
          </p:grpSpPr>
          <p:pic>
            <p:nvPicPr>
              <p:cNvPr id="6" name="Picture 5" descr="A close-up of a logo&#10;&#10;AI-generated content may be incorrect.">
                <a:extLst>
                  <a:ext uri="{FF2B5EF4-FFF2-40B4-BE49-F238E27FC236}">
                    <a16:creationId xmlns:a16="http://schemas.microsoft.com/office/drawing/2014/main" id="{8CADC1E6-D230-E477-9910-2A0B16841564}"/>
                  </a:ext>
                </a:extLst>
              </p:cNvPr>
              <p:cNvPicPr>
                <a:picLocks noChangeAspect="1"/>
              </p:cNvPicPr>
              <p:nvPr/>
            </p:nvPicPr>
            <p:blipFill>
              <a:blip r:embed="rId3"/>
              <a:srcRect t="16977" b="23201"/>
              <a:stretch>
                <a:fillRect/>
              </a:stretch>
            </p:blipFill>
            <p:spPr>
              <a:xfrm>
                <a:off x="7346193" y="1880145"/>
                <a:ext cx="1387671" cy="830143"/>
              </a:xfrm>
              <a:prstGeom prst="rect">
                <a:avLst/>
              </a:prstGeom>
            </p:spPr>
          </p:pic>
          <p:pic>
            <p:nvPicPr>
              <p:cNvPr id="7" name="Picture 6" descr="A blue and white logo&#10;&#10;AI-generated content may be incorrect.">
                <a:extLst>
                  <a:ext uri="{FF2B5EF4-FFF2-40B4-BE49-F238E27FC236}">
                    <a16:creationId xmlns:a16="http://schemas.microsoft.com/office/drawing/2014/main" id="{181F42D9-A682-A52E-5F40-A7F0BACF937C}"/>
                  </a:ext>
                </a:extLst>
              </p:cNvPr>
              <p:cNvPicPr>
                <a:picLocks noChangeAspect="1"/>
              </p:cNvPicPr>
              <p:nvPr/>
            </p:nvPicPr>
            <p:blipFill>
              <a:blip r:embed="rId4"/>
              <a:stretch>
                <a:fillRect/>
              </a:stretch>
            </p:blipFill>
            <p:spPr>
              <a:xfrm>
                <a:off x="8894683" y="1769225"/>
                <a:ext cx="1498600" cy="939800"/>
              </a:xfrm>
              <a:prstGeom prst="rect">
                <a:avLst/>
              </a:prstGeom>
            </p:spPr>
          </p:pic>
          <p:pic>
            <p:nvPicPr>
              <p:cNvPr id="8" name="Picture 7" descr="A close-up of a logo&#10;&#10;AI-generated content may be incorrect.">
                <a:extLst>
                  <a:ext uri="{FF2B5EF4-FFF2-40B4-BE49-F238E27FC236}">
                    <a16:creationId xmlns:a16="http://schemas.microsoft.com/office/drawing/2014/main" id="{3949AD41-FA3D-082C-5AE5-78AB6E3CFDDA}"/>
                  </a:ext>
                </a:extLst>
              </p:cNvPr>
              <p:cNvPicPr>
                <a:picLocks noChangeAspect="1"/>
              </p:cNvPicPr>
              <p:nvPr/>
            </p:nvPicPr>
            <p:blipFill>
              <a:blip r:embed="rId5"/>
              <a:stretch>
                <a:fillRect/>
              </a:stretch>
            </p:blipFill>
            <p:spPr>
              <a:xfrm>
                <a:off x="10334495" y="1880145"/>
                <a:ext cx="1842670" cy="747366"/>
              </a:xfrm>
              <a:prstGeom prst="rect">
                <a:avLst/>
              </a:prstGeom>
            </p:spPr>
          </p:pic>
        </p:grpSp>
      </p:grpSp>
      <p:sp>
        <p:nvSpPr>
          <p:cNvPr id="10" name="Slide Number Placeholder 9">
            <a:extLst>
              <a:ext uri="{FF2B5EF4-FFF2-40B4-BE49-F238E27FC236}">
                <a16:creationId xmlns:a16="http://schemas.microsoft.com/office/drawing/2014/main" id="{33F5ECCD-6328-9472-ED1E-A90FAEA192F8}"/>
              </a:ext>
            </a:extLst>
          </p:cNvPr>
          <p:cNvSpPr>
            <a:spLocks noGrp="1"/>
          </p:cNvSpPr>
          <p:nvPr>
            <p:ph type="sldNum" sz="quarter" idx="12"/>
          </p:nvPr>
        </p:nvSpPr>
        <p:spPr/>
        <p:txBody>
          <a:bodyPr/>
          <a:lstStyle/>
          <a:p>
            <a:fld id="{329A693F-087A-064D-948C-C41CF87BF249}" type="slidenum">
              <a:rPr lang="en-US" smtClean="0"/>
              <a:t>1</a:t>
            </a:fld>
            <a:endParaRPr lang="en-US"/>
          </a:p>
        </p:txBody>
      </p:sp>
    </p:spTree>
    <p:extLst>
      <p:ext uri="{BB962C8B-B14F-4D97-AF65-F5344CB8AC3E}">
        <p14:creationId xmlns:p14="http://schemas.microsoft.com/office/powerpoint/2010/main" val="225822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A653C-5B0D-751A-7174-842F3749454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44CFEF2F-0FF3-13E8-B8F8-884E3F53A9CD}"/>
              </a:ext>
            </a:extLst>
          </p:cNvPr>
          <p:cNvGrpSpPr/>
          <p:nvPr/>
        </p:nvGrpSpPr>
        <p:grpSpPr>
          <a:xfrm>
            <a:off x="0" y="-1"/>
            <a:ext cx="6891748" cy="6858001"/>
            <a:chOff x="0" y="-1"/>
            <a:chExt cx="6891748" cy="6858001"/>
          </a:xfrm>
        </p:grpSpPr>
        <p:pic>
          <p:nvPicPr>
            <p:cNvPr id="2" name="Picture 1">
              <a:extLst>
                <a:ext uri="{FF2B5EF4-FFF2-40B4-BE49-F238E27FC236}">
                  <a16:creationId xmlns:a16="http://schemas.microsoft.com/office/drawing/2014/main" id="{E0E7C8C2-9D2A-BA2B-9ADF-1CF87487A3B9}"/>
                </a:ext>
              </a:extLst>
            </p:cNvPr>
            <p:cNvPicPr>
              <a:picLocks noChangeAspect="1"/>
            </p:cNvPicPr>
            <p:nvPr/>
          </p:nvPicPr>
          <p:blipFill>
            <a:blip r:embed="rId2"/>
            <a:stretch>
              <a:fillRect/>
            </a:stretch>
          </p:blipFill>
          <p:spPr>
            <a:xfrm>
              <a:off x="0" y="-1"/>
              <a:ext cx="6891748" cy="6858001"/>
            </a:xfrm>
            <a:prstGeom prst="rect">
              <a:avLst/>
            </a:prstGeom>
          </p:spPr>
        </p:pic>
        <p:sp>
          <p:nvSpPr>
            <p:cNvPr id="9" name="TextBox 8">
              <a:extLst>
                <a:ext uri="{FF2B5EF4-FFF2-40B4-BE49-F238E27FC236}">
                  <a16:creationId xmlns:a16="http://schemas.microsoft.com/office/drawing/2014/main" id="{577E38C2-02BB-FC5E-EB85-C122A5D76BB1}"/>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85D9263-151C-0A73-90F1-1AA3047E530B}"/>
                </a:ext>
              </a:extLst>
            </p:cNvPr>
            <p:cNvSpPr txBox="1"/>
            <p:nvPr/>
          </p:nvSpPr>
          <p:spPr>
            <a:xfrm>
              <a:off x="322077" y="389862"/>
              <a:ext cx="6247592" cy="1508105"/>
            </a:xfrm>
            <a:prstGeom prst="rect">
              <a:avLst/>
            </a:prstGeom>
            <a:noFill/>
          </p:spPr>
          <p:txBody>
            <a:bodyPr wrap="square" rtlCol="0">
              <a:spAutoFit/>
            </a:bodyPr>
            <a:lstStyle/>
            <a:p>
              <a:r>
                <a:rPr lang="fr-CA" sz="4600" b="1" dirty="0">
                  <a:solidFill>
                    <a:schemeClr val="bg1"/>
                  </a:solidFill>
                  <a:latin typeface="Calibri" panose="020F0502020204030204" pitchFamily="34" charset="0"/>
                  <a:cs typeface="Calibri" panose="020F0502020204030204" pitchFamily="34" charset="0"/>
                </a:rPr>
                <a:t>Impact sur les       systèmes de santé</a:t>
              </a:r>
              <a:endParaRPr lang="en-CA" sz="46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18C518D-C877-9227-5FF8-5F995A589A59}"/>
                </a:ext>
              </a:extLst>
            </p:cNvPr>
            <p:cNvSpPr txBox="1"/>
            <p:nvPr/>
          </p:nvSpPr>
          <p:spPr>
            <a:xfrm>
              <a:off x="322077" y="2092606"/>
              <a:ext cx="6247592" cy="4154984"/>
            </a:xfrm>
            <a:prstGeom prst="rect">
              <a:avLst/>
            </a:prstGeom>
            <a:noFill/>
          </p:spPr>
          <p:txBody>
            <a:bodyPr wrap="square" rtlCol="0">
              <a:spAutoFit/>
            </a:bodyPr>
            <a:lstStyle/>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Ils font perdre aux régimes d’assurance-médicaments publics et privés la possibilité d’économiser des milliards de dollars</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Ils réduisent les ressources disponibles pour        les hôpitaux, la recherche médicale et le remboursement des nouveaux médicaments </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Ils entraînent des délais d’attente plus longs         en raison des restrictions budgétaires</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Moins de concurrence signifie que les fabricants de produits pharmaceutiques subissent moins de pression pour mettre de nouveaux médicaments sur le marché</a:t>
              </a:r>
              <a:endParaRPr lang="en-CA" sz="2200"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F900287C-ED6D-363C-EE93-82649B10FD2A}"/>
                </a:ext>
              </a:extLst>
            </p:cNvPr>
            <p:cNvPicPr>
              <a:picLocks noChangeAspect="1"/>
            </p:cNvPicPr>
            <p:nvPr/>
          </p:nvPicPr>
          <p:blipFill>
            <a:blip r:embed="rId3"/>
            <a:stretch>
              <a:fillRect/>
            </a:stretch>
          </p:blipFill>
          <p:spPr>
            <a:xfrm>
              <a:off x="4794030" y="0"/>
              <a:ext cx="1931137" cy="2020541"/>
            </a:xfrm>
            <a:prstGeom prst="rect">
              <a:avLst/>
            </a:prstGeom>
          </p:spPr>
        </p:pic>
      </p:grpSp>
      <p:sp>
        <p:nvSpPr>
          <p:cNvPr id="4" name="TextBox 3">
            <a:extLst>
              <a:ext uri="{FF2B5EF4-FFF2-40B4-BE49-F238E27FC236}">
                <a16:creationId xmlns:a16="http://schemas.microsoft.com/office/drawing/2014/main" id="{9EF44FC7-EFA6-1C06-2B2A-F91A144C421B}"/>
              </a:ext>
            </a:extLst>
          </p:cNvPr>
          <p:cNvSpPr txBox="1"/>
          <p:nvPr/>
        </p:nvSpPr>
        <p:spPr>
          <a:xfrm>
            <a:off x="7155837" y="521889"/>
            <a:ext cx="4680488" cy="6524863"/>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5</a:t>
            </a:r>
            <a:endParaRPr lang="en-CA" dirty="0">
              <a:latin typeface="Calibri" panose="020F0502020204030204" pitchFamily="34" charset="0"/>
              <a:cs typeface="Calibri" panose="020F0502020204030204" pitchFamily="34" charset="0"/>
            </a:endParaRPr>
          </a:p>
          <a:p>
            <a:endParaRPr lang="fr-CA" b="1"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Les brevets pharmaceutiques devraient protéger l’innovation pendant une période déterminée. Certains fabricants de produits pharmaceutiques ont recours à des stratégies juridiques pour prolonger la durée de validité des brevets de plusieurs années au-delà de leur échéance initiale, retardant ainsi l’arrivée sur le marché de biosimilaires moins coûteux, mais tout aussi sûrs et efficaces.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savoir plus : </a:t>
            </a:r>
            <a:r>
              <a:rPr lang="fr-CA" u="sng" dirty="0">
                <a:latin typeface="Calibri" panose="020F0502020204030204" pitchFamily="34" charset="0"/>
                <a:cs typeface="Calibri" panose="020F0502020204030204" pitchFamily="34" charset="0"/>
                <a:hlinkClick r:id="rId4"/>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MédocsAbordables</a:t>
            </a:r>
            <a:r>
              <a:rPr lang="fr-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Patientsetbrevets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a:p>
            <a:r>
              <a:rPr lang="fr-CA" dirty="0"/>
              <a:t> </a:t>
            </a:r>
            <a:endParaRPr lang="en-CA" dirty="0"/>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5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538F-2676-C711-08C0-30798F528F9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4C788-705F-DD43-BCE8-62B1285AD30E}"/>
              </a:ext>
            </a:extLst>
          </p:cNvPr>
          <p:cNvGrpSpPr/>
          <p:nvPr/>
        </p:nvGrpSpPr>
        <p:grpSpPr>
          <a:xfrm>
            <a:off x="-1" y="-1"/>
            <a:ext cx="6891747" cy="6851651"/>
            <a:chOff x="-1" y="-1"/>
            <a:chExt cx="6891747" cy="6851651"/>
          </a:xfrm>
        </p:grpSpPr>
        <p:pic>
          <p:nvPicPr>
            <p:cNvPr id="10" name="Picture 9">
              <a:extLst>
                <a:ext uri="{FF2B5EF4-FFF2-40B4-BE49-F238E27FC236}">
                  <a16:creationId xmlns:a16="http://schemas.microsoft.com/office/drawing/2014/main" id="{2943DD7C-4FBA-B761-7331-8A76FC7EB62F}"/>
                </a:ext>
              </a:extLst>
            </p:cNvPr>
            <p:cNvPicPr>
              <a:picLocks noChangeAspect="1"/>
            </p:cNvPicPr>
            <p:nvPr/>
          </p:nvPicPr>
          <p:blipFill>
            <a:blip r:embed="rId2"/>
            <a:stretch>
              <a:fillRect/>
            </a:stretch>
          </p:blipFill>
          <p:spPr>
            <a:xfrm>
              <a:off x="-1" y="-1"/>
              <a:ext cx="6891747" cy="6851651"/>
            </a:xfrm>
            <a:prstGeom prst="rect">
              <a:avLst/>
            </a:prstGeom>
          </p:spPr>
        </p:pic>
        <p:sp>
          <p:nvSpPr>
            <p:cNvPr id="9" name="TextBox 8">
              <a:extLst>
                <a:ext uri="{FF2B5EF4-FFF2-40B4-BE49-F238E27FC236}">
                  <a16:creationId xmlns:a16="http://schemas.microsoft.com/office/drawing/2014/main" id="{84EE4D70-C901-6E8B-BF81-C2A941120912}"/>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B224D9E-9F7D-FEB6-1A0F-1C6B88774750}"/>
                </a:ext>
              </a:extLst>
            </p:cNvPr>
            <p:cNvPicPr>
              <a:picLocks noChangeAspect="1"/>
            </p:cNvPicPr>
            <p:nvPr/>
          </p:nvPicPr>
          <p:blipFill>
            <a:blip r:embed="rId3"/>
            <a:stretch>
              <a:fillRect/>
            </a:stretch>
          </p:blipFill>
          <p:spPr>
            <a:xfrm>
              <a:off x="5304385" y="4744883"/>
              <a:ext cx="1519942" cy="1484387"/>
            </a:xfrm>
            <a:prstGeom prst="rect">
              <a:avLst/>
            </a:prstGeom>
          </p:spPr>
        </p:pic>
        <p:pic>
          <p:nvPicPr>
            <p:cNvPr id="12" name="Picture 11">
              <a:extLst>
                <a:ext uri="{FF2B5EF4-FFF2-40B4-BE49-F238E27FC236}">
                  <a16:creationId xmlns:a16="http://schemas.microsoft.com/office/drawing/2014/main" id="{9B1EAE75-FAC0-48E1-06CE-F7ACB66EE72F}"/>
                </a:ext>
              </a:extLst>
            </p:cNvPr>
            <p:cNvPicPr>
              <a:picLocks noChangeAspect="1"/>
            </p:cNvPicPr>
            <p:nvPr/>
          </p:nvPicPr>
          <p:blipFill>
            <a:blip r:embed="rId4"/>
            <a:stretch>
              <a:fillRect/>
            </a:stretch>
          </p:blipFill>
          <p:spPr>
            <a:xfrm>
              <a:off x="4652510" y="2775287"/>
              <a:ext cx="1561367" cy="1633747"/>
            </a:xfrm>
            <a:prstGeom prst="rect">
              <a:avLst/>
            </a:prstGeom>
          </p:spPr>
        </p:pic>
        <p:pic>
          <p:nvPicPr>
            <p:cNvPr id="13" name="Picture 12">
              <a:extLst>
                <a:ext uri="{FF2B5EF4-FFF2-40B4-BE49-F238E27FC236}">
                  <a16:creationId xmlns:a16="http://schemas.microsoft.com/office/drawing/2014/main" id="{5FDAC165-F28A-54E2-ECA9-B52BD52B9ADD}"/>
                </a:ext>
              </a:extLst>
            </p:cNvPr>
            <p:cNvPicPr>
              <a:picLocks noChangeAspect="1"/>
            </p:cNvPicPr>
            <p:nvPr/>
          </p:nvPicPr>
          <p:blipFill>
            <a:blip r:embed="rId5"/>
            <a:stretch>
              <a:fillRect/>
            </a:stretch>
          </p:blipFill>
          <p:spPr>
            <a:xfrm>
              <a:off x="5304385" y="1451848"/>
              <a:ext cx="1468722" cy="1633747"/>
            </a:xfrm>
            <a:prstGeom prst="rect">
              <a:avLst/>
            </a:prstGeom>
          </p:spPr>
        </p:pic>
        <p:sp>
          <p:nvSpPr>
            <p:cNvPr id="14" name="TextBox 13">
              <a:extLst>
                <a:ext uri="{FF2B5EF4-FFF2-40B4-BE49-F238E27FC236}">
                  <a16:creationId xmlns:a16="http://schemas.microsoft.com/office/drawing/2014/main" id="{C6094053-EE1E-A103-EC8F-006400C39F56}"/>
                </a:ext>
              </a:extLst>
            </p:cNvPr>
            <p:cNvSpPr txBox="1"/>
            <p:nvPr/>
          </p:nvSpPr>
          <p:spPr>
            <a:xfrm>
              <a:off x="322077" y="389862"/>
              <a:ext cx="6247592" cy="1323439"/>
            </a:xfrm>
            <a:prstGeom prst="rect">
              <a:avLst/>
            </a:prstGeom>
            <a:noFill/>
          </p:spPr>
          <p:txBody>
            <a:bodyPr wrap="square" rtlCol="0">
              <a:spAutoFit/>
            </a:bodyPr>
            <a:lstStyle/>
            <a:p>
              <a:r>
                <a:rPr lang="fr-CA" sz="4000" b="1" dirty="0">
                  <a:solidFill>
                    <a:schemeClr val="bg1"/>
                  </a:solidFill>
                  <a:latin typeface="Calibri" panose="020F0502020204030204" pitchFamily="34" charset="0"/>
                  <a:cs typeface="Calibri" panose="020F0502020204030204" pitchFamily="34" charset="0"/>
                </a:rPr>
                <a:t>Avantages des médicaments dont les brevets ont expiré</a:t>
              </a:r>
              <a:r>
                <a:rPr lang="en-CA" sz="4000" dirty="0">
                  <a:solidFill>
                    <a:schemeClr val="bg1"/>
                  </a:solidFill>
                  <a:latin typeface="Calibri" panose="020F0502020204030204" pitchFamily="34" charset="0"/>
                  <a:cs typeface="Calibri" panose="020F0502020204030204" pitchFamily="34" charset="0"/>
                </a:rPr>
                <a:t> </a:t>
              </a:r>
              <a:endParaRPr lang="en-US" sz="4000" b="1"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5D96AA7-D5A0-4644-DB6E-9EB7ED9CFB89}"/>
                </a:ext>
              </a:extLst>
            </p:cNvPr>
            <p:cNvSpPr txBox="1"/>
            <p:nvPr/>
          </p:nvSpPr>
          <p:spPr>
            <a:xfrm>
              <a:off x="322077" y="1791078"/>
              <a:ext cx="5456423" cy="4493538"/>
            </a:xfrm>
            <a:prstGeom prst="rect">
              <a:avLst/>
            </a:prstGeom>
            <a:noFill/>
          </p:spPr>
          <p:txBody>
            <a:bodyPr wrap="square" rtlCol="0">
              <a:spAutoFit/>
            </a:bodyPr>
            <a:lstStyle/>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Médicaments génériques = jusqu’à         95 % moins coûteux</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Biosimilaires = 30 à 50 % moins coûteux</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Coûts de recherche réduits</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L’accessibilité financière améliore l’observance du traitement =             meilleurs résultats pour la santé</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Permettent aux fournisseurs de soins        de santé d’adapter les plans de traitement en fonction des besoins des patients      plutôt que de leurs moyens financiers</a:t>
              </a:r>
              <a:endParaRPr lang="en-CA" sz="22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chemeClr val="bg1"/>
                  </a:solidFill>
                  <a:latin typeface="Calibri" panose="020F0502020204030204" pitchFamily="34" charset="0"/>
                  <a:cs typeface="Calibri" panose="020F0502020204030204" pitchFamily="34" charset="0"/>
                </a:rPr>
                <a:t>Ils offrent plus d’options thérapeutiques aux médecins et aux patients</a:t>
              </a:r>
              <a:endParaRPr lang="en-CA" sz="2200" dirty="0">
                <a:solidFill>
                  <a:schemeClr val="bg1"/>
                </a:solidFill>
                <a:latin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9E0E6BFC-885F-B57F-8011-F1854B0C8047}"/>
              </a:ext>
            </a:extLst>
          </p:cNvPr>
          <p:cNvSpPr txBox="1"/>
          <p:nvPr/>
        </p:nvSpPr>
        <p:spPr>
          <a:xfrm>
            <a:off x="7155837" y="521889"/>
            <a:ext cx="4680488" cy="6247864"/>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6</a:t>
            </a:r>
            <a:endParaRPr lang="en-CA" dirty="0">
              <a:latin typeface="Calibri" panose="020F0502020204030204" pitchFamily="34" charset="0"/>
              <a:cs typeface="Calibri" panose="020F0502020204030204" pitchFamily="34" charset="0"/>
            </a:endParaRPr>
          </a:p>
          <a:p>
            <a:endParaRPr lang="fr-CA" b="1"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Les médicaments dont les brevets ont expiré présentent de nombreux avantages pour les patients et les systèmes de santé :</a:t>
            </a:r>
            <a:endParaRPr lang="en-CA"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dirty="0">
                <a:latin typeface="Calibri" panose="020F0502020204030204" pitchFamily="34" charset="0"/>
                <a:cs typeface="Calibri" panose="020F0502020204030204" pitchFamily="34" charset="0"/>
              </a:rPr>
              <a:t>Ils rendent les médicaments plus abordables</a:t>
            </a:r>
            <a:endParaRPr lang="en-CA"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dirty="0">
                <a:latin typeface="Calibri" panose="020F0502020204030204" pitchFamily="34" charset="0"/>
                <a:cs typeface="Calibri" panose="020F0502020204030204" pitchFamily="34" charset="0"/>
              </a:rPr>
              <a:t>Ils améliorent l’observance des traitements</a:t>
            </a:r>
            <a:endParaRPr lang="en-CA"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dirty="0">
                <a:latin typeface="Calibri" panose="020F0502020204030204" pitchFamily="34" charset="0"/>
                <a:cs typeface="Calibri" panose="020F0502020204030204" pitchFamily="34" charset="0"/>
              </a:rPr>
              <a:t>Ils permettent aux fournisseurs de soins de santé de créer des plans de traitement personnalisés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savoir plus : </a:t>
            </a:r>
            <a:r>
              <a:rPr lang="fr-CA" u="sng" dirty="0">
                <a:latin typeface="Calibri" panose="020F0502020204030204" pitchFamily="34" charset="0"/>
                <a:cs typeface="Calibri" panose="020F0502020204030204" pitchFamily="34" charset="0"/>
                <a:hlinkClick r:id="rId6"/>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MédocsAbordables</a:t>
            </a:r>
            <a:r>
              <a:rPr lang="fr-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Patientsetbrevets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78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5430-E3FA-8EF0-548B-72193906C3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91F4F2-C70F-3244-10CD-F8BBC7F5A87A}"/>
              </a:ext>
            </a:extLst>
          </p:cNvPr>
          <p:cNvSpPr txBox="1"/>
          <p:nvPr/>
        </p:nvSpPr>
        <p:spPr>
          <a:xfrm>
            <a:off x="7155837" y="365775"/>
            <a:ext cx="4680488" cy="6186309"/>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7</a:t>
            </a:r>
            <a:endParaRPr lang="en-CA" dirty="0">
              <a:latin typeface="Calibri" panose="020F0502020204030204" pitchFamily="34" charset="0"/>
              <a:cs typeface="Calibri" panose="020F0502020204030204" pitchFamily="34" charset="0"/>
            </a:endParaRPr>
          </a:p>
          <a:p>
            <a:endParaRPr lang="fr-CA" b="1"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Les stratégies liées aux brevets nuisent à l’équité en matière de santé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Un Canadien sur quatre a du mal à payer ses médicaments sur ordonnance, car certains fabricants de produits pharmaceutiques profitent du système des brevets en ayant recours à des stratégies</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juridiques pour retarder la mise sur le marché de médicaments abordables.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Lire la suite : </a:t>
            </a:r>
            <a:r>
              <a:rPr lang="fr-CA" u="sng" dirty="0">
                <a:latin typeface="Calibri" panose="020F0502020204030204" pitchFamily="34" charset="0"/>
                <a:cs typeface="Calibri" panose="020F0502020204030204" pitchFamily="34" charset="0"/>
                <a:hlinkClick r:id="rId2"/>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Patientsetbrevets</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BrevetsMédicaments</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ÉquitéEnSanté</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US" sz="20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57D0A37E-986F-0E50-66EA-A04AB2F90BC8}"/>
              </a:ext>
            </a:extLst>
          </p:cNvPr>
          <p:cNvGrpSpPr/>
          <p:nvPr/>
        </p:nvGrpSpPr>
        <p:grpSpPr>
          <a:xfrm>
            <a:off x="0" y="6025"/>
            <a:ext cx="6891746" cy="6867926"/>
            <a:chOff x="0" y="6025"/>
            <a:chExt cx="6891746" cy="6867926"/>
          </a:xfrm>
        </p:grpSpPr>
        <p:pic>
          <p:nvPicPr>
            <p:cNvPr id="2" name="Picture 1">
              <a:extLst>
                <a:ext uri="{FF2B5EF4-FFF2-40B4-BE49-F238E27FC236}">
                  <a16:creationId xmlns:a16="http://schemas.microsoft.com/office/drawing/2014/main" id="{51018B04-EF85-4252-F3F2-7F0D93878C19}"/>
                </a:ext>
              </a:extLst>
            </p:cNvPr>
            <p:cNvPicPr>
              <a:picLocks noChangeAspect="1"/>
            </p:cNvPicPr>
            <p:nvPr/>
          </p:nvPicPr>
          <p:blipFill>
            <a:blip r:embed="rId3"/>
            <a:stretch>
              <a:fillRect/>
            </a:stretch>
          </p:blipFill>
          <p:spPr>
            <a:xfrm>
              <a:off x="0" y="22300"/>
              <a:ext cx="6891746" cy="6851651"/>
            </a:xfrm>
            <a:prstGeom prst="rect">
              <a:avLst/>
            </a:prstGeom>
          </p:spPr>
        </p:pic>
        <p:sp>
          <p:nvSpPr>
            <p:cNvPr id="9" name="TextBox 8">
              <a:extLst>
                <a:ext uri="{FF2B5EF4-FFF2-40B4-BE49-F238E27FC236}">
                  <a16:creationId xmlns:a16="http://schemas.microsoft.com/office/drawing/2014/main" id="{3A705C12-B299-9D0A-173D-1169C1BA0572}"/>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CADA435-A95E-AEED-0A45-3284B73B734D}"/>
                </a:ext>
              </a:extLst>
            </p:cNvPr>
            <p:cNvSpPr txBox="1"/>
            <p:nvPr/>
          </p:nvSpPr>
          <p:spPr>
            <a:xfrm>
              <a:off x="1712984" y="3673674"/>
              <a:ext cx="5089554" cy="1384995"/>
            </a:xfrm>
            <a:prstGeom prst="rect">
              <a:avLst/>
            </a:prstGeom>
            <a:noFill/>
          </p:spPr>
          <p:txBody>
            <a:bodyPr wrap="square" rtlCol="0">
              <a:spAutoFit/>
            </a:bodyPr>
            <a:lstStyle/>
            <a:p>
              <a:r>
                <a:rPr lang="fr-CA" sz="2800" b="1" dirty="0">
                  <a:solidFill>
                    <a:schemeClr val="bg1"/>
                  </a:solidFill>
                  <a:latin typeface="Calibri" panose="020F0502020204030204" pitchFamily="34" charset="0"/>
                  <a:cs typeface="Calibri" panose="020F0502020204030204" pitchFamily="34" charset="0"/>
                </a:rPr>
                <a:t>Autres ressources d’information sur les brevets destinées          aux patients</a:t>
              </a:r>
              <a:endParaRPr lang="en-CA" sz="2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A9C9175-3189-FEAC-3299-B84ABB4EB7B7}"/>
                </a:ext>
              </a:extLst>
            </p:cNvPr>
            <p:cNvPicPr>
              <a:picLocks noChangeAspect="1"/>
            </p:cNvPicPr>
            <p:nvPr/>
          </p:nvPicPr>
          <p:blipFill>
            <a:blip r:embed="rId4"/>
            <a:stretch>
              <a:fillRect/>
            </a:stretch>
          </p:blipFill>
          <p:spPr>
            <a:xfrm>
              <a:off x="5457854" y="5057391"/>
              <a:ext cx="1079501" cy="1119856"/>
            </a:xfrm>
            <a:prstGeom prst="rect">
              <a:avLst/>
            </a:prstGeom>
          </p:spPr>
        </p:pic>
        <p:pic>
          <p:nvPicPr>
            <p:cNvPr id="8" name="Picture 7">
              <a:extLst>
                <a:ext uri="{FF2B5EF4-FFF2-40B4-BE49-F238E27FC236}">
                  <a16:creationId xmlns:a16="http://schemas.microsoft.com/office/drawing/2014/main" id="{2E2CE70A-8CAB-FE5C-6637-C9CE718B0ED6}"/>
                </a:ext>
              </a:extLst>
            </p:cNvPr>
            <p:cNvPicPr>
              <a:picLocks noChangeAspect="1"/>
            </p:cNvPicPr>
            <p:nvPr/>
          </p:nvPicPr>
          <p:blipFill>
            <a:blip r:embed="rId5"/>
            <a:stretch>
              <a:fillRect/>
            </a:stretch>
          </p:blipFill>
          <p:spPr>
            <a:xfrm>
              <a:off x="1802192" y="5097747"/>
              <a:ext cx="1079500" cy="1079500"/>
            </a:xfrm>
            <a:prstGeom prst="rect">
              <a:avLst/>
            </a:prstGeom>
          </p:spPr>
        </p:pic>
        <p:pic>
          <p:nvPicPr>
            <p:cNvPr id="16" name="Picture 15">
              <a:extLst>
                <a:ext uri="{FF2B5EF4-FFF2-40B4-BE49-F238E27FC236}">
                  <a16:creationId xmlns:a16="http://schemas.microsoft.com/office/drawing/2014/main" id="{22D05199-AB1A-2A14-7239-C50F2704AF3D}"/>
                </a:ext>
              </a:extLst>
            </p:cNvPr>
            <p:cNvPicPr>
              <a:picLocks noChangeAspect="1"/>
            </p:cNvPicPr>
            <p:nvPr/>
          </p:nvPicPr>
          <p:blipFill>
            <a:blip r:embed="rId6"/>
            <a:stretch>
              <a:fillRect/>
            </a:stretch>
          </p:blipFill>
          <p:spPr>
            <a:xfrm>
              <a:off x="2970592" y="5098101"/>
              <a:ext cx="1079501" cy="1079501"/>
            </a:xfrm>
            <a:prstGeom prst="rect">
              <a:avLst/>
            </a:prstGeom>
          </p:spPr>
        </p:pic>
        <p:pic>
          <p:nvPicPr>
            <p:cNvPr id="17" name="Picture 16">
              <a:extLst>
                <a:ext uri="{FF2B5EF4-FFF2-40B4-BE49-F238E27FC236}">
                  <a16:creationId xmlns:a16="http://schemas.microsoft.com/office/drawing/2014/main" id="{A5BB2A40-2D75-F309-D879-243B51CDF7D3}"/>
                </a:ext>
              </a:extLst>
            </p:cNvPr>
            <p:cNvPicPr>
              <a:picLocks noChangeAspect="1"/>
            </p:cNvPicPr>
            <p:nvPr/>
          </p:nvPicPr>
          <p:blipFill>
            <a:blip r:embed="rId7"/>
            <a:stretch>
              <a:fillRect/>
            </a:stretch>
          </p:blipFill>
          <p:spPr>
            <a:xfrm>
              <a:off x="4214223" y="5082324"/>
              <a:ext cx="1079501" cy="1094923"/>
            </a:xfrm>
            <a:prstGeom prst="rect">
              <a:avLst/>
            </a:prstGeom>
          </p:spPr>
        </p:pic>
        <p:pic>
          <p:nvPicPr>
            <p:cNvPr id="10" name="Picture 9">
              <a:extLst>
                <a:ext uri="{FF2B5EF4-FFF2-40B4-BE49-F238E27FC236}">
                  <a16:creationId xmlns:a16="http://schemas.microsoft.com/office/drawing/2014/main" id="{2B74F926-4A74-A7C4-FB04-73AB7ADF8A07}"/>
                </a:ext>
              </a:extLst>
            </p:cNvPr>
            <p:cNvPicPr>
              <a:picLocks noChangeAspect="1"/>
            </p:cNvPicPr>
            <p:nvPr/>
          </p:nvPicPr>
          <p:blipFill>
            <a:blip r:embed="rId8"/>
            <a:stretch>
              <a:fillRect/>
            </a:stretch>
          </p:blipFill>
          <p:spPr>
            <a:xfrm>
              <a:off x="0" y="6025"/>
              <a:ext cx="6891746" cy="3360438"/>
            </a:xfrm>
            <a:prstGeom prst="rect">
              <a:avLst/>
            </a:prstGeom>
          </p:spPr>
        </p:pic>
        <p:pic>
          <p:nvPicPr>
            <p:cNvPr id="11" name="Picture 10">
              <a:extLst>
                <a:ext uri="{FF2B5EF4-FFF2-40B4-BE49-F238E27FC236}">
                  <a16:creationId xmlns:a16="http://schemas.microsoft.com/office/drawing/2014/main" id="{3E8CF90C-583B-9DD9-0850-B7E3E0A3D583}"/>
                </a:ext>
              </a:extLst>
            </p:cNvPr>
            <p:cNvPicPr>
              <a:picLocks noChangeAspect="1"/>
            </p:cNvPicPr>
            <p:nvPr/>
          </p:nvPicPr>
          <p:blipFill>
            <a:blip r:embed="rId9"/>
            <a:stretch>
              <a:fillRect/>
            </a:stretch>
          </p:blipFill>
          <p:spPr>
            <a:xfrm>
              <a:off x="442385" y="3859446"/>
              <a:ext cx="1139228" cy="1158825"/>
            </a:xfrm>
            <a:prstGeom prst="rect">
              <a:avLst/>
            </a:prstGeom>
          </p:spPr>
        </p:pic>
      </p:grpSp>
    </p:spTree>
    <p:extLst>
      <p:ext uri="{BB962C8B-B14F-4D97-AF65-F5344CB8AC3E}">
        <p14:creationId xmlns:p14="http://schemas.microsoft.com/office/powerpoint/2010/main" val="113093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39EB-D7B4-FADC-B736-DBD9DD7A08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FA5D4E-9308-EC7F-45FF-3E83CA1B9E1B}"/>
              </a:ext>
            </a:extLst>
          </p:cNvPr>
          <p:cNvSpPr txBox="1"/>
          <p:nvPr/>
        </p:nvSpPr>
        <p:spPr>
          <a:xfrm>
            <a:off x="7155837" y="365775"/>
            <a:ext cx="4680488" cy="5940088"/>
          </a:xfrm>
          <a:prstGeom prst="rect">
            <a:avLst/>
          </a:prstGeom>
          <a:noFill/>
        </p:spPr>
        <p:txBody>
          <a:bodyPr wrap="square" rtlCol="0">
            <a:spAutoFit/>
          </a:bodyPr>
          <a:lstStyle/>
          <a:p>
            <a:r>
              <a:rPr lang="fr-CA" b="1" dirty="0"/>
              <a:t>Nom de l’image : </a:t>
            </a:r>
            <a:r>
              <a:rPr lang="fr-CA" dirty="0"/>
              <a:t>Image 8</a:t>
            </a:r>
          </a:p>
          <a:p>
            <a:endParaRPr lang="en-CA" dirty="0"/>
          </a:p>
          <a:p>
            <a:r>
              <a:rPr lang="fr-CA" b="1" dirty="0"/>
              <a:t>Publication pour les réseaux sociaux :</a:t>
            </a:r>
            <a:endParaRPr lang="en-CA" dirty="0"/>
          </a:p>
          <a:p>
            <a:r>
              <a:rPr lang="fr-CA" dirty="0"/>
              <a:t> </a:t>
            </a:r>
            <a:endParaRPr lang="en-CA" dirty="0"/>
          </a:p>
          <a:p>
            <a:r>
              <a:rPr lang="fr-CA" dirty="0"/>
              <a:t>Participez à la campagne #</a:t>
            </a:r>
            <a:r>
              <a:rPr lang="fr-CA" dirty="0" err="1"/>
              <a:t>Patientsetbrevets</a:t>
            </a:r>
            <a:r>
              <a:rPr lang="fr-CA" dirty="0"/>
              <a:t> dès aujourd’hui :</a:t>
            </a:r>
            <a:endParaRPr lang="en-CA" dirty="0"/>
          </a:p>
          <a:p>
            <a:pPr marL="285750" lvl="0" indent="-285750">
              <a:buFont typeface="Arial" panose="020B0604020202020204" pitchFamily="34" charset="0"/>
              <a:buChar char="•"/>
            </a:pPr>
            <a:r>
              <a:rPr lang="fr-CA" dirty="0"/>
              <a:t>Sensibilisez la population à l’impact des brevets sur les patients et le système de santé</a:t>
            </a:r>
            <a:endParaRPr lang="en-CA" dirty="0"/>
          </a:p>
          <a:p>
            <a:pPr marL="285750" lvl="0" indent="-285750">
              <a:buFont typeface="Arial" panose="020B0604020202020204" pitchFamily="34" charset="0"/>
              <a:buChar char="•"/>
            </a:pPr>
            <a:r>
              <a:rPr lang="fr-CA" dirty="0"/>
              <a:t>Contribuez à la promotion de l’équité en matière de santé </a:t>
            </a:r>
            <a:endParaRPr lang="en-CA" dirty="0"/>
          </a:p>
          <a:p>
            <a:pPr marL="285750" lvl="0" indent="-285750">
              <a:buFont typeface="Arial" panose="020B0604020202020204" pitchFamily="34" charset="0"/>
              <a:buChar char="•"/>
            </a:pPr>
            <a:r>
              <a:rPr lang="fr-CA" dirty="0"/>
              <a:t>Augmentez les options de traitement pour les patients</a:t>
            </a:r>
          </a:p>
          <a:p>
            <a:pPr marL="285750" lvl="0" indent="-285750">
              <a:buFont typeface="Arial" panose="020B0604020202020204" pitchFamily="34" charset="0"/>
              <a:buChar char="•"/>
            </a:pPr>
            <a:endParaRPr lang="fr-CA" dirty="0"/>
          </a:p>
          <a:p>
            <a:r>
              <a:rPr lang="fr-CA" dirty="0"/>
              <a:t>Participer sans tarder : </a:t>
            </a:r>
            <a:r>
              <a:rPr lang="fr-CA" u="sng" dirty="0">
                <a:hlinkClick r:id="rId2"/>
              </a:rPr>
              <a:t>https://advocacy.jointhealth.org/fr/patients_and_patents_fr/</a:t>
            </a:r>
            <a:endParaRPr lang="en-CA" dirty="0"/>
          </a:p>
          <a:p>
            <a:r>
              <a:rPr lang="fr-CA" dirty="0"/>
              <a:t> </a:t>
            </a:r>
            <a:endParaRPr lang="en-CA" dirty="0"/>
          </a:p>
          <a:p>
            <a:r>
              <a:rPr lang="fr-CA" dirty="0"/>
              <a:t>#</a:t>
            </a:r>
            <a:r>
              <a:rPr lang="fr-CA" dirty="0" err="1"/>
              <a:t>MédocsAbordables</a:t>
            </a:r>
            <a:r>
              <a:rPr lang="fr-CA" dirty="0"/>
              <a:t> #</a:t>
            </a:r>
            <a:r>
              <a:rPr lang="en-CA" dirty="0" err="1"/>
              <a:t>Patientsetbrevets</a:t>
            </a:r>
            <a:endParaRPr lang="en-CA" dirty="0"/>
          </a:p>
          <a:p>
            <a:r>
              <a:rPr lang="fr-CA" dirty="0"/>
              <a:t>@</a:t>
            </a:r>
            <a:r>
              <a:rPr lang="fr-CA" dirty="0" err="1"/>
              <a:t>ACEJointHealth</a:t>
            </a:r>
            <a:r>
              <a:rPr lang="fr-CA" dirty="0"/>
              <a:t> @</a:t>
            </a:r>
            <a:r>
              <a:rPr lang="fr-CA" dirty="0" err="1"/>
              <a:t>CrohnsColitisFn</a:t>
            </a:r>
            <a:endParaRPr lang="en-CA" dirty="0"/>
          </a:p>
          <a:p>
            <a:endParaRPr lang="en-US" sz="20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A2935FF-9E77-A679-59AB-6BA5FC1F00D8}"/>
              </a:ext>
            </a:extLst>
          </p:cNvPr>
          <p:cNvGrpSpPr/>
          <p:nvPr/>
        </p:nvGrpSpPr>
        <p:grpSpPr>
          <a:xfrm>
            <a:off x="0" y="6025"/>
            <a:ext cx="6891746" cy="6845624"/>
            <a:chOff x="0" y="6025"/>
            <a:chExt cx="6891746" cy="6845624"/>
          </a:xfrm>
        </p:grpSpPr>
        <p:pic>
          <p:nvPicPr>
            <p:cNvPr id="4" name="Picture 3">
              <a:extLst>
                <a:ext uri="{FF2B5EF4-FFF2-40B4-BE49-F238E27FC236}">
                  <a16:creationId xmlns:a16="http://schemas.microsoft.com/office/drawing/2014/main" id="{AA342B45-943B-5DF8-9240-5D8128F7AA4E}"/>
                </a:ext>
              </a:extLst>
            </p:cNvPr>
            <p:cNvPicPr>
              <a:picLocks noChangeAspect="1"/>
            </p:cNvPicPr>
            <p:nvPr/>
          </p:nvPicPr>
          <p:blipFill>
            <a:blip r:embed="rId3"/>
            <a:stretch>
              <a:fillRect/>
            </a:stretch>
          </p:blipFill>
          <p:spPr>
            <a:xfrm>
              <a:off x="0" y="6351"/>
              <a:ext cx="6891746" cy="6845298"/>
            </a:xfrm>
            <a:prstGeom prst="rect">
              <a:avLst/>
            </a:prstGeom>
          </p:spPr>
        </p:pic>
        <p:sp>
          <p:nvSpPr>
            <p:cNvPr id="9" name="TextBox 8">
              <a:extLst>
                <a:ext uri="{FF2B5EF4-FFF2-40B4-BE49-F238E27FC236}">
                  <a16:creationId xmlns:a16="http://schemas.microsoft.com/office/drawing/2014/main" id="{7C8FBFC2-6FD6-13B9-169F-B859A6722EB4}"/>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A9AD8E4-CC0F-DC89-65B7-5FA3B7F01117}"/>
                </a:ext>
              </a:extLst>
            </p:cNvPr>
            <p:cNvSpPr txBox="1"/>
            <p:nvPr/>
          </p:nvSpPr>
          <p:spPr>
            <a:xfrm>
              <a:off x="2228615" y="3806394"/>
              <a:ext cx="4305998" cy="1708160"/>
            </a:xfrm>
            <a:prstGeom prst="rect">
              <a:avLst/>
            </a:prstGeom>
            <a:noFill/>
          </p:spPr>
          <p:txBody>
            <a:bodyPr wrap="square" rtlCol="0">
              <a:spAutoFit/>
            </a:bodyPr>
            <a:lstStyle/>
            <a:p>
              <a:r>
                <a:rPr lang="fr-CA" sz="3500" b="1" dirty="0">
                  <a:solidFill>
                    <a:schemeClr val="bg1"/>
                  </a:solidFill>
                  <a:latin typeface="Calibri" panose="020F0502020204030204" pitchFamily="34" charset="0"/>
                  <a:cs typeface="Calibri" panose="020F0502020204030204" pitchFamily="34" charset="0"/>
                </a:rPr>
                <a:t>Participez maintenant  à la campagne    Patients et brevets!</a:t>
              </a:r>
              <a:endParaRPr lang="en-US" sz="35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DAC45DE-1944-2DA7-9B4F-BBB72AE6D037}"/>
                </a:ext>
              </a:extLst>
            </p:cNvPr>
            <p:cNvPicPr>
              <a:picLocks noChangeAspect="1"/>
            </p:cNvPicPr>
            <p:nvPr/>
          </p:nvPicPr>
          <p:blipFill>
            <a:blip r:embed="rId4"/>
            <a:stretch>
              <a:fillRect/>
            </a:stretch>
          </p:blipFill>
          <p:spPr>
            <a:xfrm>
              <a:off x="0" y="6025"/>
              <a:ext cx="6891746" cy="3360438"/>
            </a:xfrm>
            <a:prstGeom prst="rect">
              <a:avLst/>
            </a:prstGeom>
          </p:spPr>
        </p:pic>
        <p:pic>
          <p:nvPicPr>
            <p:cNvPr id="5" name="Picture 4">
              <a:extLst>
                <a:ext uri="{FF2B5EF4-FFF2-40B4-BE49-F238E27FC236}">
                  <a16:creationId xmlns:a16="http://schemas.microsoft.com/office/drawing/2014/main" id="{C429B324-AB09-FD12-983B-77985A1A2D98}"/>
                </a:ext>
              </a:extLst>
            </p:cNvPr>
            <p:cNvPicPr>
              <a:picLocks noChangeAspect="1"/>
            </p:cNvPicPr>
            <p:nvPr/>
          </p:nvPicPr>
          <p:blipFill>
            <a:blip r:embed="rId5"/>
            <a:stretch>
              <a:fillRect/>
            </a:stretch>
          </p:blipFill>
          <p:spPr>
            <a:xfrm>
              <a:off x="597464" y="3921612"/>
              <a:ext cx="1452734" cy="1477724"/>
            </a:xfrm>
            <a:prstGeom prst="rect">
              <a:avLst/>
            </a:prstGeom>
          </p:spPr>
        </p:pic>
      </p:grpSp>
    </p:spTree>
    <p:extLst>
      <p:ext uri="{BB962C8B-B14F-4D97-AF65-F5344CB8AC3E}">
        <p14:creationId xmlns:p14="http://schemas.microsoft.com/office/powerpoint/2010/main" val="13057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8A1-2BBE-BEB4-2701-E2E2888098FD}"/>
              </a:ext>
            </a:extLst>
          </p:cNvPr>
          <p:cNvSpPr>
            <a:spLocks noGrp="1"/>
          </p:cNvSpPr>
          <p:nvPr>
            <p:ph type="title"/>
          </p:nvPr>
        </p:nvSpPr>
        <p:spPr>
          <a:xfrm>
            <a:off x="521109" y="202420"/>
            <a:ext cx="11148377" cy="1325563"/>
          </a:xfrm>
        </p:spPr>
        <p:txBody>
          <a:bodyPr>
            <a:normAutofit/>
          </a:bodyPr>
          <a:lstStyle/>
          <a:p>
            <a:r>
              <a:rPr lang="fr-CA" sz="3200" b="1" dirty="0">
                <a:latin typeface="Calibri" panose="020F0502020204030204" pitchFamily="34" charset="0"/>
                <a:cs typeface="Calibri" panose="020F0502020204030204" pitchFamily="34" charset="0"/>
              </a:rPr>
              <a:t>Patients et brevets : </a:t>
            </a:r>
            <a:br>
              <a:rPr lang="fr-CA" sz="3200" b="1" dirty="0">
                <a:latin typeface="Calibri" panose="020F0502020204030204" pitchFamily="34" charset="0"/>
                <a:cs typeface="Calibri" panose="020F0502020204030204" pitchFamily="34" charset="0"/>
              </a:rPr>
            </a:br>
            <a:r>
              <a:rPr lang="fr-CA" sz="3200" b="1" dirty="0">
                <a:latin typeface="Calibri" panose="020F0502020204030204" pitchFamily="34" charset="0"/>
                <a:cs typeface="Calibri" panose="020F0502020204030204" pitchFamily="34" charset="0"/>
              </a:rPr>
              <a:t>Informations à propos des sites Web et des réseaux sociaux </a:t>
            </a:r>
            <a:endParaRPr lang="en-CA" sz="3200" b="1"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296F7814-A7C5-91DF-901D-E7A8930B5EE9}"/>
              </a:ext>
            </a:extLst>
          </p:cNvPr>
          <p:cNvGraphicFramePr>
            <a:graphicFrameLocks noGrp="1"/>
          </p:cNvGraphicFramePr>
          <p:nvPr>
            <p:ph idx="1"/>
            <p:extLst>
              <p:ext uri="{D42A27DB-BD31-4B8C-83A1-F6EECF244321}">
                <p14:modId xmlns:p14="http://schemas.microsoft.com/office/powerpoint/2010/main" val="2378489156"/>
              </p:ext>
            </p:extLst>
          </p:nvPr>
        </p:nvGraphicFramePr>
        <p:xfrm>
          <a:off x="522513" y="1464433"/>
          <a:ext cx="11148377" cy="5059680"/>
        </p:xfrm>
        <a:graphic>
          <a:graphicData uri="http://schemas.openxmlformats.org/drawingml/2006/table">
            <a:tbl>
              <a:tblPr firstRow="1" bandRow="1">
                <a:tableStyleId>{5C22544A-7EE6-4342-B048-85BDC9FD1C3A}</a:tableStyleId>
              </a:tblPr>
              <a:tblGrid>
                <a:gridCol w="1404610">
                  <a:extLst>
                    <a:ext uri="{9D8B030D-6E8A-4147-A177-3AD203B41FA5}">
                      <a16:colId xmlns:a16="http://schemas.microsoft.com/office/drawing/2014/main" val="2744431116"/>
                    </a:ext>
                  </a:extLst>
                </a:gridCol>
                <a:gridCol w="2082481">
                  <a:extLst>
                    <a:ext uri="{9D8B030D-6E8A-4147-A177-3AD203B41FA5}">
                      <a16:colId xmlns:a16="http://schemas.microsoft.com/office/drawing/2014/main" val="910388968"/>
                    </a:ext>
                  </a:extLst>
                </a:gridCol>
                <a:gridCol w="2212602">
                  <a:extLst>
                    <a:ext uri="{9D8B030D-6E8A-4147-A177-3AD203B41FA5}">
                      <a16:colId xmlns:a16="http://schemas.microsoft.com/office/drawing/2014/main" val="1701432714"/>
                    </a:ext>
                  </a:extLst>
                </a:gridCol>
                <a:gridCol w="2322026">
                  <a:extLst>
                    <a:ext uri="{9D8B030D-6E8A-4147-A177-3AD203B41FA5}">
                      <a16:colId xmlns:a16="http://schemas.microsoft.com/office/drawing/2014/main" val="1513321861"/>
                    </a:ext>
                  </a:extLst>
                </a:gridCol>
                <a:gridCol w="3126658">
                  <a:extLst>
                    <a:ext uri="{9D8B030D-6E8A-4147-A177-3AD203B41FA5}">
                      <a16:colId xmlns:a16="http://schemas.microsoft.com/office/drawing/2014/main" val="2043917543"/>
                    </a:ext>
                  </a:extLst>
                </a:gridCol>
              </a:tblGrid>
              <a:tr h="370840">
                <a:tc>
                  <a:txBody>
                    <a:bodyPr/>
                    <a:lstStyle/>
                    <a:p>
                      <a:r>
                        <a:rPr lang="fr-CA" sz="1800" b="1" kern="1200" dirty="0">
                          <a:solidFill>
                            <a:schemeClr val="lt1"/>
                          </a:solidFill>
                          <a:effectLst/>
                          <a:latin typeface="Calibri" panose="020F0502020204030204" pitchFamily="34" charset="0"/>
                          <a:ea typeface="+mn-ea"/>
                          <a:cs typeface="Calibri" panose="020F0502020204030204" pitchFamily="34" charset="0"/>
                        </a:rPr>
                        <a:t>Contenu</a:t>
                      </a:r>
                      <a:r>
                        <a:rPr lang="en-CA" dirty="0">
                          <a:effectLst/>
                          <a:latin typeface="Calibri" panose="020F0502020204030204" pitchFamily="34" charset="0"/>
                          <a:cs typeface="Calibri" panose="020F0502020204030204" pitchFamily="34" charset="0"/>
                        </a:rPr>
                        <a:t> </a:t>
                      </a:r>
                      <a:endParaRPr lang="en-CA" b="1"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rPr>
                        <a:t>Patients </a:t>
                      </a:r>
                      <a:r>
                        <a:rPr lang="en-CA">
                          <a:latin typeface="Calibri" panose="020F0502020204030204" pitchFamily="34" charset="0"/>
                          <a:cs typeface="Calibri" panose="020F0502020204030204" pitchFamily="34" charset="0"/>
                        </a:rPr>
                        <a:t>and patents</a:t>
                      </a:r>
                      <a:endParaRPr lang="en-CA"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rPr>
                        <a:t>Arthritis Consumer Experts</a:t>
                      </a:r>
                    </a:p>
                  </a:txBody>
                  <a:tcPr/>
                </a:tc>
                <a:tc>
                  <a:txBody>
                    <a:bodyPr/>
                    <a:lstStyle/>
                    <a:p>
                      <a:pPr algn="ctr"/>
                      <a:r>
                        <a:rPr lang="en-CA" dirty="0">
                          <a:latin typeface="Calibri" panose="020F0502020204030204" pitchFamily="34" charset="0"/>
                          <a:cs typeface="Calibri" panose="020F0502020204030204" pitchFamily="34" charset="0"/>
                        </a:rPr>
                        <a:t>Australian Patient Advocacy Alliance</a:t>
                      </a:r>
                    </a:p>
                  </a:txBody>
                  <a:tcPr/>
                </a:tc>
                <a:tc>
                  <a:txBody>
                    <a:bodyPr/>
                    <a:lstStyle/>
                    <a:p>
                      <a:pPr algn="ctr"/>
                      <a:r>
                        <a:rPr lang="en-CA" dirty="0">
                          <a:latin typeface="Calibri" panose="020F0502020204030204" pitchFamily="34" charset="0"/>
                          <a:cs typeface="Calibri" panose="020F0502020204030204" pitchFamily="34" charset="0"/>
                        </a:rPr>
                        <a:t>Crohn’s &amp; Colitis Foundation</a:t>
                      </a:r>
                    </a:p>
                  </a:txBody>
                  <a:tcPr/>
                </a:tc>
                <a:extLst>
                  <a:ext uri="{0D108BD9-81ED-4DB2-BD59-A6C34878D82A}">
                    <a16:rowId xmlns:a16="http://schemas.microsoft.com/office/drawing/2014/main" val="775538470"/>
                  </a:ext>
                </a:extLst>
              </a:tr>
              <a:tr h="370840">
                <a:tc>
                  <a:txBody>
                    <a:bodyPr/>
                    <a:lstStyle/>
                    <a:p>
                      <a:r>
                        <a:rPr lang="fr-CA" sz="1800" b="1" kern="1200" dirty="0">
                          <a:solidFill>
                            <a:schemeClr val="dk1"/>
                          </a:solidFill>
                          <a:effectLst/>
                          <a:latin typeface="Calibri" panose="020F0502020204030204" pitchFamily="34" charset="0"/>
                          <a:ea typeface="+mn-ea"/>
                          <a:cs typeface="Calibri" panose="020F0502020204030204" pitchFamily="34" charset="0"/>
                        </a:rPr>
                        <a:t>Site Web</a:t>
                      </a:r>
                      <a:r>
                        <a:rPr lang="en-CA" b="1" dirty="0">
                          <a:effectLst/>
                          <a:latin typeface="Calibri" panose="020F0502020204030204" pitchFamily="34" charset="0"/>
                          <a:cs typeface="Calibri" panose="020F0502020204030204" pitchFamily="34" charset="0"/>
                        </a:rPr>
                        <a:t> </a:t>
                      </a:r>
                      <a:endParaRPr lang="en-CA" b="1"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hlinkClick r:id="rId2"/>
                        </a:rPr>
                        <a:t>https://advocacy.jointhealth.org/patients-and-patents/</a:t>
                      </a:r>
                      <a:r>
                        <a:rPr lang="en-CA" dirty="0">
                          <a:latin typeface="Calibri" panose="020F0502020204030204" pitchFamily="34" charset="0"/>
                          <a:cs typeface="Calibri" panose="020F0502020204030204" pitchFamily="34" charset="0"/>
                        </a:rPr>
                        <a:t> </a:t>
                      </a:r>
                    </a:p>
                  </a:txBody>
                  <a:tcPr/>
                </a:tc>
                <a:tc>
                  <a:txBody>
                    <a:bodyPr/>
                    <a:lstStyle/>
                    <a:p>
                      <a:pPr algn="ctr"/>
                      <a:r>
                        <a:rPr lang="en-CA" dirty="0">
                          <a:latin typeface="Calibri" panose="020F0502020204030204" pitchFamily="34" charset="0"/>
                          <a:cs typeface="Calibri" panose="020F0502020204030204" pitchFamily="34" charset="0"/>
                          <a:hlinkClick r:id="rId3"/>
                        </a:rPr>
                        <a:t>www.jointhealth.org</a:t>
                      </a:r>
                      <a:r>
                        <a:rPr lang="en-CA" dirty="0">
                          <a:latin typeface="Calibri" panose="020F0502020204030204" pitchFamily="34" charset="0"/>
                          <a:cs typeface="Calibri" panose="020F0502020204030204" pitchFamily="34" charset="0"/>
                        </a:rPr>
                        <a:t> </a:t>
                      </a:r>
                    </a:p>
                  </a:txBody>
                  <a:tcPr/>
                </a:tc>
                <a:tc>
                  <a:txBody>
                    <a:bodyPr/>
                    <a:lstStyle/>
                    <a:p>
                      <a:pPr algn="ctr"/>
                      <a:r>
                        <a:rPr lang="en-CA" dirty="0">
                          <a:latin typeface="Calibri" panose="020F0502020204030204" pitchFamily="34" charset="0"/>
                          <a:cs typeface="Calibri" panose="020F0502020204030204" pitchFamily="34" charset="0"/>
                          <a:hlinkClick r:id="rId4"/>
                        </a:rPr>
                        <a:t>www.patientadvocacyalliance.org.au</a:t>
                      </a:r>
                      <a:r>
                        <a:rPr lang="en-CA" dirty="0">
                          <a:latin typeface="Calibri" panose="020F0502020204030204" pitchFamily="34" charset="0"/>
                          <a:cs typeface="Calibri" panose="020F0502020204030204" pitchFamily="34" charset="0"/>
                        </a:rPr>
                        <a:t>  </a:t>
                      </a:r>
                    </a:p>
                  </a:txBody>
                  <a:tcPr/>
                </a:tc>
                <a:tc>
                  <a:txBody>
                    <a:bodyPr/>
                    <a:lstStyle/>
                    <a:p>
                      <a:pPr algn="ctr"/>
                      <a:r>
                        <a:rPr lang="en-CA" dirty="0">
                          <a:latin typeface="Calibri" panose="020F0502020204030204" pitchFamily="34" charset="0"/>
                          <a:cs typeface="Calibri" panose="020F0502020204030204" pitchFamily="34" charset="0"/>
                          <a:hlinkClick r:id="rId5"/>
                        </a:rPr>
                        <a:t>www.crohnscolitisfoundation.org</a:t>
                      </a:r>
                      <a:r>
                        <a:rPr lang="en-CA"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3765820884"/>
                  </a:ext>
                </a:extLst>
              </a:tr>
              <a:tr h="370840">
                <a:tc>
                  <a:txBody>
                    <a:bodyPr/>
                    <a:lstStyle/>
                    <a:p>
                      <a:r>
                        <a:rPr lang="en-CA" b="1" dirty="0">
                          <a:latin typeface="Calibri" panose="020F0502020204030204" pitchFamily="34" charset="0"/>
                          <a:cs typeface="Calibri" panose="020F0502020204030204" pitchFamily="34" charset="0"/>
                        </a:rPr>
                        <a:t>Facebook</a:t>
                      </a:r>
                    </a:p>
                  </a:txBody>
                  <a:tcPr/>
                </a:tc>
                <a:tc>
                  <a:txBody>
                    <a:bodyPr/>
                    <a:lstStyle/>
                    <a:p>
                      <a:pPr algn="ct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6"/>
                        </a:rPr>
                        <a:t>@ACEJointHealth</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7"/>
                        </a:rPr>
                        <a:t>@ccfafb</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5385628"/>
                  </a:ext>
                </a:extLst>
              </a:tr>
              <a:tr h="370840">
                <a:tc>
                  <a:txBody>
                    <a:bodyPr/>
                    <a:lstStyle/>
                    <a:p>
                      <a:r>
                        <a:rPr lang="en-CA" b="1" dirty="0">
                          <a:latin typeface="Calibri" panose="020F0502020204030204" pitchFamily="34" charset="0"/>
                          <a:cs typeface="Calibri" panose="020F0502020204030204" pitchFamily="34" charset="0"/>
                        </a:rPr>
                        <a:t>Instagram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hlinkClick r:id="rId8"/>
                        </a:rPr>
                        <a:t>@ACEJointHealth</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9"/>
                        </a:rPr>
                        <a:t>@crohnscolitisfoundation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37941410"/>
                  </a:ext>
                </a:extLst>
              </a:tr>
              <a:tr h="370840">
                <a:tc>
                  <a:txBody>
                    <a:bodyPr/>
                    <a:lstStyle/>
                    <a:p>
                      <a:r>
                        <a:rPr lang="en-CA" b="1"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hlinkClick r:id="rId10"/>
                        </a:rPr>
                        <a:t>@ACEJointHealth</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1"/>
                        </a:rPr>
                        <a:t>@CrohnsColitisFn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85163713"/>
                  </a:ext>
                </a:extLst>
              </a:tr>
              <a:tr h="370840">
                <a:tc>
                  <a:txBody>
                    <a:bodyPr/>
                    <a:lstStyle/>
                    <a:p>
                      <a:r>
                        <a:rPr lang="en-CA" b="1" dirty="0">
                          <a:latin typeface="Calibri" panose="020F0502020204030204" pitchFamily="34" charset="0"/>
                          <a:cs typeface="Calibri" panose="020F0502020204030204" pitchFamily="34" charset="0"/>
                        </a:rPr>
                        <a:t>BlueSky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2"/>
                        </a:rPr>
                        <a:t>@ACEJointHealth</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3"/>
                        </a:rPr>
                        <a:t>@crohnscolitisfdn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67664095"/>
                  </a:ext>
                </a:extLst>
              </a:tr>
              <a:tr h="370840">
                <a:tc>
                  <a:txBody>
                    <a:bodyPr/>
                    <a:lstStyle/>
                    <a:p>
                      <a:r>
                        <a:rPr lang="en-CA" b="1" dirty="0">
                          <a:latin typeface="Calibri" panose="020F0502020204030204" pitchFamily="34" charset="0"/>
                          <a:cs typeface="Calibri" panose="020F0502020204030204" pitchFamily="34" charset="0"/>
                        </a:rPr>
                        <a:t>LinkedIn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hlinkClick r:id="rId14"/>
                        </a:rPr>
                        <a:t>Arthritis Consumer Experts</a:t>
                      </a:r>
                      <a:endParaRPr lang="en-CA"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hlinkClick r:id="rId15"/>
                        </a:rPr>
                        <a:t>Australian Patient Advocacy Alliance</a:t>
                      </a:r>
                      <a:endParaRPr lang="en-CA" dirty="0">
                        <a:latin typeface="Calibri" panose="020F0502020204030204" pitchFamily="34" charset="0"/>
                        <a:cs typeface="Calibri" panose="020F0502020204030204" pitchFamily="34" charset="0"/>
                      </a:endParaRPr>
                    </a:p>
                  </a:txBody>
                  <a:tcPr/>
                </a:tc>
                <a:tc>
                  <a:txBody>
                    <a:bodyPr/>
                    <a:lstStyle/>
                    <a:p>
                      <a:pPr algn="ctr"/>
                      <a:r>
                        <a:rPr lang="en-CA" dirty="0">
                          <a:latin typeface="Calibri" panose="020F0502020204030204" pitchFamily="34" charset="0"/>
                          <a:cs typeface="Calibri" panose="020F0502020204030204" pitchFamily="34" charset="0"/>
                          <a:hlinkClick r:id="rId16"/>
                        </a:rPr>
                        <a:t>Crohn’s &amp; Colitis Foundation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0150888"/>
                  </a:ext>
                </a:extLst>
              </a:tr>
              <a:tr h="370840">
                <a:tc>
                  <a:txBody>
                    <a:bodyPr/>
                    <a:lstStyle/>
                    <a:p>
                      <a:r>
                        <a:rPr lang="en-CA" b="1" dirty="0">
                          <a:latin typeface="Calibri" panose="020F0502020204030204" pitchFamily="34" charset="0"/>
                          <a:cs typeface="Calibri" panose="020F0502020204030204" pitchFamily="34" charset="0"/>
                        </a:rPr>
                        <a:t>YouTube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7"/>
                        </a:rPr>
                        <a:t>@JointHealth</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8"/>
                        </a:rPr>
                        <a:t>@CrohnsColitisFoundation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9282657"/>
                  </a:ext>
                </a:extLst>
              </a:tr>
              <a:tr h="370840">
                <a:tc>
                  <a:txBody>
                    <a:bodyPr/>
                    <a:lstStyle/>
                    <a:p>
                      <a:r>
                        <a:rPr lang="en-CA" b="1" dirty="0">
                          <a:latin typeface="Calibri" panose="020F0502020204030204" pitchFamily="34" charset="0"/>
                          <a:cs typeface="Calibri" panose="020F0502020204030204" pitchFamily="34" charset="0"/>
                        </a:rPr>
                        <a:t>TikTok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algn="ctr"/>
                      <a:r>
                        <a:rPr lang="en-CA" dirty="0">
                          <a:latin typeface="Calibri" panose="020F0502020204030204" pitchFamily="34" charset="0"/>
                          <a:cs typeface="Calibri" panose="020F0502020204030204" pitchFamily="34" charset="0"/>
                          <a:hlinkClick r:id="rId19"/>
                        </a:rPr>
                        <a:t>@crohnscolitisfoundation</a:t>
                      </a:r>
                      <a:endParaRPr lang="en-CA"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6951460"/>
                  </a:ext>
                </a:extLst>
              </a:tr>
              <a:tr h="370840">
                <a:tc>
                  <a:txBody>
                    <a:bodyPr/>
                    <a:lstStyle/>
                    <a:p>
                      <a:r>
                        <a:rPr lang="en-CA" b="1" dirty="0" err="1">
                          <a:latin typeface="Calibri" panose="020F0502020204030204" pitchFamily="34" charset="0"/>
                          <a:cs typeface="Calibri" panose="020F0502020204030204" pitchFamily="34" charset="0"/>
                        </a:rPr>
                        <a:t>Infographie</a:t>
                      </a:r>
                      <a:endParaRPr lang="en-CA" b="1"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hlinkClick r:id="rId20"/>
                        </a:rPr>
                        <a:t>cliquez ici pour télécharger</a:t>
                      </a:r>
                      <a:endParaRPr lang="en-CA"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1986839168"/>
                  </a:ext>
                </a:extLst>
              </a:tr>
            </a:tbl>
          </a:graphicData>
        </a:graphic>
      </p:graphicFrame>
      <p:sp>
        <p:nvSpPr>
          <p:cNvPr id="5" name="Slide Number Placeholder 4">
            <a:extLst>
              <a:ext uri="{FF2B5EF4-FFF2-40B4-BE49-F238E27FC236}">
                <a16:creationId xmlns:a16="http://schemas.microsoft.com/office/drawing/2014/main" id="{21285A9A-9DCB-DB23-343C-02EC7CA75666}"/>
              </a:ext>
            </a:extLst>
          </p:cNvPr>
          <p:cNvSpPr>
            <a:spLocks noGrp="1"/>
          </p:cNvSpPr>
          <p:nvPr>
            <p:ph type="sldNum" sz="quarter" idx="12"/>
          </p:nvPr>
        </p:nvSpPr>
        <p:spPr/>
        <p:txBody>
          <a:bodyPr/>
          <a:lstStyle/>
          <a:p>
            <a:fld id="{329A693F-087A-064D-948C-C41CF87BF249}" type="slidenum">
              <a:rPr lang="en-US" smtClean="0"/>
              <a:t>2</a:t>
            </a:fld>
            <a:endParaRPr lang="en-US"/>
          </a:p>
        </p:txBody>
      </p:sp>
    </p:spTree>
    <p:extLst>
      <p:ext uri="{BB962C8B-B14F-4D97-AF65-F5344CB8AC3E}">
        <p14:creationId xmlns:p14="http://schemas.microsoft.com/office/powerpoint/2010/main" val="4287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B7F6-1681-2B47-1212-9634ADCECBEA}"/>
              </a:ext>
            </a:extLst>
          </p:cNvPr>
          <p:cNvSpPr>
            <a:spLocks noGrp="1"/>
          </p:cNvSpPr>
          <p:nvPr>
            <p:ph type="title"/>
          </p:nvPr>
        </p:nvSpPr>
        <p:spPr/>
        <p:txBody>
          <a:bodyPr>
            <a:normAutofit/>
          </a:bodyPr>
          <a:lstStyle/>
          <a:p>
            <a:r>
              <a:rPr lang="fr-CA" sz="3200" b="1" dirty="0">
                <a:latin typeface="Calibri" panose="020F0502020204030204" pitchFamily="34" charset="0"/>
                <a:cs typeface="Calibri" panose="020F0502020204030204" pitchFamily="34" charset="0"/>
              </a:rPr>
              <a:t>Logo (carré)</a:t>
            </a:r>
            <a:endParaRPr lang="en-CA" sz="3200" b="1" dirty="0">
              <a:latin typeface="Calibri" panose="020F0502020204030204" pitchFamily="34" charset="0"/>
              <a:cs typeface="Calibri" panose="020F0502020204030204" pitchFamily="34" charset="0"/>
            </a:endParaRPr>
          </a:p>
        </p:txBody>
      </p:sp>
      <p:pic>
        <p:nvPicPr>
          <p:cNvPr id="4" name="Content Placeholder 3" descr="A logo with text and dots&#10;&#10;AI-generated content may be incorrect.">
            <a:extLst>
              <a:ext uri="{FF2B5EF4-FFF2-40B4-BE49-F238E27FC236}">
                <a16:creationId xmlns:a16="http://schemas.microsoft.com/office/drawing/2014/main" id="{88373EDA-1EC4-9739-EDE9-BA95FD6F48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519352"/>
            <a:ext cx="4485093" cy="4485093"/>
          </a:xfrm>
          <a:prstGeom prst="rect">
            <a:avLst/>
          </a:prstGeom>
        </p:spPr>
      </p:pic>
      <p:sp>
        <p:nvSpPr>
          <p:cNvPr id="5" name="Slide Number Placeholder 4">
            <a:extLst>
              <a:ext uri="{FF2B5EF4-FFF2-40B4-BE49-F238E27FC236}">
                <a16:creationId xmlns:a16="http://schemas.microsoft.com/office/drawing/2014/main" id="{A0DA67C8-861B-5378-EECF-B8B12C969AE6}"/>
              </a:ext>
            </a:extLst>
          </p:cNvPr>
          <p:cNvSpPr>
            <a:spLocks noGrp="1"/>
          </p:cNvSpPr>
          <p:nvPr>
            <p:ph type="sldNum" sz="quarter" idx="12"/>
          </p:nvPr>
        </p:nvSpPr>
        <p:spPr/>
        <p:txBody>
          <a:bodyPr/>
          <a:lstStyle/>
          <a:p>
            <a:fld id="{329A693F-087A-064D-948C-C41CF87BF249}" type="slidenum">
              <a:rPr lang="en-US" smtClean="0"/>
              <a:t>3</a:t>
            </a:fld>
            <a:endParaRPr lang="en-US"/>
          </a:p>
        </p:txBody>
      </p:sp>
    </p:spTree>
    <p:extLst>
      <p:ext uri="{BB962C8B-B14F-4D97-AF65-F5344CB8AC3E}">
        <p14:creationId xmlns:p14="http://schemas.microsoft.com/office/powerpoint/2010/main" val="198378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DC4B1-530C-10AE-3808-ACA4652B4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D01D0-18B9-4EC7-4A06-AD70134C2CB2}"/>
              </a:ext>
            </a:extLst>
          </p:cNvPr>
          <p:cNvSpPr>
            <a:spLocks noGrp="1"/>
          </p:cNvSpPr>
          <p:nvPr>
            <p:ph type="title"/>
          </p:nvPr>
        </p:nvSpPr>
        <p:spPr/>
        <p:txBody>
          <a:bodyPr>
            <a:normAutofit/>
          </a:bodyPr>
          <a:lstStyle/>
          <a:p>
            <a:r>
              <a:rPr lang="fr-CA" sz="3200" b="1" dirty="0">
                <a:latin typeface="Calibri" panose="020F0502020204030204" pitchFamily="34" charset="0"/>
                <a:cs typeface="Calibri" panose="020F0502020204030204" pitchFamily="34" charset="0"/>
              </a:rPr>
              <a:t>Logo (rectangle avec signature)</a:t>
            </a:r>
            <a:endParaRPr lang="en-CA" sz="3200" b="1" dirty="0">
              <a:latin typeface="Calibri" panose="020F0502020204030204" pitchFamily="34" charset="0"/>
              <a:cs typeface="Calibri" panose="020F0502020204030204" pitchFamily="34" charset="0"/>
            </a:endParaRPr>
          </a:p>
        </p:txBody>
      </p:sp>
      <p:pic>
        <p:nvPicPr>
          <p:cNvPr id="6" name="Picture 5" descr="A logo for a company&#10;&#10;AI-generated content may be incorrect.">
            <a:extLst>
              <a:ext uri="{FF2B5EF4-FFF2-40B4-BE49-F238E27FC236}">
                <a16:creationId xmlns:a16="http://schemas.microsoft.com/office/drawing/2014/main" id="{CCB2512D-B9B9-5355-B4EA-61C7810F32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667" b="26532"/>
          <a:stretch/>
        </p:blipFill>
        <p:spPr bwMode="auto">
          <a:xfrm>
            <a:off x="838200" y="1690688"/>
            <a:ext cx="7969885" cy="3887908"/>
          </a:xfrm>
          <a:prstGeom prst="rect">
            <a:avLst/>
          </a:prstGeom>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38A50439-30E5-7074-1BEA-8567EDA88F63}"/>
              </a:ext>
            </a:extLst>
          </p:cNvPr>
          <p:cNvSpPr>
            <a:spLocks noGrp="1"/>
          </p:cNvSpPr>
          <p:nvPr>
            <p:ph type="sldNum" sz="quarter" idx="12"/>
          </p:nvPr>
        </p:nvSpPr>
        <p:spPr/>
        <p:txBody>
          <a:bodyPr/>
          <a:lstStyle/>
          <a:p>
            <a:fld id="{329A693F-087A-064D-948C-C41CF87BF249}" type="slidenum">
              <a:rPr lang="en-US" smtClean="0"/>
              <a:t>4</a:t>
            </a:fld>
            <a:endParaRPr lang="en-US"/>
          </a:p>
        </p:txBody>
      </p:sp>
    </p:spTree>
    <p:extLst>
      <p:ext uri="{BB962C8B-B14F-4D97-AF65-F5344CB8AC3E}">
        <p14:creationId xmlns:p14="http://schemas.microsoft.com/office/powerpoint/2010/main" val="187946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D12D-F9C3-9E5D-632E-870FCD363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0406D-8262-6E2A-AA0E-DAD3BE3C51F8}"/>
              </a:ext>
            </a:extLst>
          </p:cNvPr>
          <p:cNvSpPr>
            <a:spLocks noGrp="1"/>
          </p:cNvSpPr>
          <p:nvPr>
            <p:ph type="title"/>
          </p:nvPr>
        </p:nvSpPr>
        <p:spPr/>
        <p:txBody>
          <a:bodyPr>
            <a:normAutofit/>
          </a:bodyPr>
          <a:lstStyle/>
          <a:p>
            <a:r>
              <a:rPr lang="fr-CA" sz="3200" b="1" dirty="0">
                <a:latin typeface="Calibri" panose="020F0502020204030204" pitchFamily="34" charset="0"/>
                <a:cs typeface="Calibri" panose="020F0502020204030204" pitchFamily="34" charset="0"/>
              </a:rPr>
              <a:t>Logo (image d’en-tête avec option d’ajouter votre          propre logo)</a:t>
            </a:r>
            <a:endParaRPr lang="en-CA" sz="3200" b="1" dirty="0">
              <a:latin typeface="Calibri" panose="020F0502020204030204" pitchFamily="34" charset="0"/>
              <a:cs typeface="Calibri" panose="020F0502020204030204" pitchFamily="34" charset="0"/>
            </a:endParaRPr>
          </a:p>
        </p:txBody>
      </p:sp>
      <p:pic>
        <p:nvPicPr>
          <p:cNvPr id="3" name="Picture 2" descr="A close-up of a colorful dotted pattern&#10;&#10;AI-generated content may be incorrect.">
            <a:extLst>
              <a:ext uri="{FF2B5EF4-FFF2-40B4-BE49-F238E27FC236}">
                <a16:creationId xmlns:a16="http://schemas.microsoft.com/office/drawing/2014/main" id="{62E8D470-3C95-8CA3-47B5-6BF42BABD8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913"/>
          <a:stretch/>
        </p:blipFill>
        <p:spPr bwMode="auto">
          <a:xfrm>
            <a:off x="838200" y="1735943"/>
            <a:ext cx="10475142" cy="3373086"/>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25E5178E-929E-A1CF-9B2D-CA77453E30E5}"/>
              </a:ext>
            </a:extLst>
          </p:cNvPr>
          <p:cNvSpPr>
            <a:spLocks noGrp="1"/>
          </p:cNvSpPr>
          <p:nvPr>
            <p:ph type="sldNum" sz="quarter" idx="12"/>
          </p:nvPr>
        </p:nvSpPr>
        <p:spPr/>
        <p:txBody>
          <a:bodyPr/>
          <a:lstStyle/>
          <a:p>
            <a:fld id="{329A693F-087A-064D-948C-C41CF87BF249}" type="slidenum">
              <a:rPr lang="en-US" smtClean="0"/>
              <a:t>5</a:t>
            </a:fld>
            <a:endParaRPr lang="en-US"/>
          </a:p>
        </p:txBody>
      </p:sp>
    </p:spTree>
    <p:extLst>
      <p:ext uri="{BB962C8B-B14F-4D97-AF65-F5344CB8AC3E}">
        <p14:creationId xmlns:p14="http://schemas.microsoft.com/office/powerpoint/2010/main" val="62006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F31C-ED5B-3CE9-0C2C-CB5DE6B72FA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544B2D7-C67D-FC41-1A73-A4090755C509}"/>
              </a:ext>
            </a:extLst>
          </p:cNvPr>
          <p:cNvPicPr>
            <a:picLocks noChangeAspect="1"/>
          </p:cNvPicPr>
          <p:nvPr/>
        </p:nvPicPr>
        <p:blipFill>
          <a:blip r:embed="rId2"/>
          <a:stretch>
            <a:fillRect/>
          </a:stretch>
        </p:blipFill>
        <p:spPr>
          <a:xfrm>
            <a:off x="-1" y="-1"/>
            <a:ext cx="6869152" cy="6869152"/>
          </a:xfrm>
          <a:prstGeom prst="rect">
            <a:avLst/>
          </a:prstGeom>
        </p:spPr>
      </p:pic>
      <p:sp>
        <p:nvSpPr>
          <p:cNvPr id="6" name="TextBox 5">
            <a:extLst>
              <a:ext uri="{FF2B5EF4-FFF2-40B4-BE49-F238E27FC236}">
                <a16:creationId xmlns:a16="http://schemas.microsoft.com/office/drawing/2014/main" id="{58324E38-7E17-7365-FEE9-4EE40FECC19F}"/>
              </a:ext>
            </a:extLst>
          </p:cNvPr>
          <p:cNvSpPr txBox="1"/>
          <p:nvPr/>
        </p:nvSpPr>
        <p:spPr>
          <a:xfrm>
            <a:off x="7155837" y="521889"/>
            <a:ext cx="4680488" cy="4801314"/>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1</a:t>
            </a:r>
          </a:p>
          <a:p>
            <a:endParaRPr lang="en-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Le comité ACE, en collaboration avec l’</a:t>
            </a:r>
            <a:r>
              <a:rPr lang="fr-CA" i="1" dirty="0" err="1">
                <a:latin typeface="Calibri" panose="020F0502020204030204" pitchFamily="34" charset="0"/>
                <a:cs typeface="Calibri" panose="020F0502020204030204" pitchFamily="34" charset="0"/>
              </a:rPr>
              <a:t>Australian</a:t>
            </a:r>
            <a:r>
              <a:rPr lang="fr-CA" i="1" dirty="0">
                <a:latin typeface="Calibri" panose="020F0502020204030204" pitchFamily="34" charset="0"/>
                <a:cs typeface="Calibri" panose="020F0502020204030204" pitchFamily="34" charset="0"/>
              </a:rPr>
              <a:t> Patient </a:t>
            </a:r>
            <a:r>
              <a:rPr lang="fr-CA" i="1" dirty="0" err="1">
                <a:latin typeface="Calibri" panose="020F0502020204030204" pitchFamily="34" charset="0"/>
                <a:cs typeface="Calibri" panose="020F0502020204030204" pitchFamily="34" charset="0"/>
              </a:rPr>
              <a:t>Advocacy</a:t>
            </a:r>
            <a:r>
              <a:rPr lang="fr-CA" i="1" dirty="0">
                <a:latin typeface="Calibri" panose="020F0502020204030204" pitchFamily="34" charset="0"/>
                <a:cs typeface="Calibri" panose="020F0502020204030204" pitchFamily="34" charset="0"/>
              </a:rPr>
              <a:t> Alliance</a:t>
            </a:r>
            <a:r>
              <a:rPr lang="fr-CA" dirty="0">
                <a:latin typeface="Calibri" panose="020F0502020204030204" pitchFamily="34" charset="0"/>
                <a:cs typeface="Calibri" panose="020F0502020204030204" pitchFamily="34" charset="0"/>
              </a:rPr>
              <a:t> et la </a:t>
            </a:r>
            <a:r>
              <a:rPr lang="fr-CA" i="1" dirty="0" err="1">
                <a:latin typeface="Calibri" panose="020F0502020204030204" pitchFamily="34" charset="0"/>
                <a:cs typeface="Calibri" panose="020F0502020204030204" pitchFamily="34" charset="0"/>
              </a:rPr>
              <a:t>Crohn’s</a:t>
            </a:r>
            <a:r>
              <a:rPr lang="fr-CA" i="1" dirty="0">
                <a:latin typeface="Calibri" panose="020F0502020204030204" pitchFamily="34" charset="0"/>
                <a:cs typeface="Calibri" panose="020F0502020204030204" pitchFamily="34" charset="0"/>
              </a:rPr>
              <a:t> &amp; </a:t>
            </a:r>
            <a:r>
              <a:rPr lang="fr-CA" i="1" dirty="0" err="1">
                <a:latin typeface="Calibri" panose="020F0502020204030204" pitchFamily="34" charset="0"/>
                <a:cs typeface="Calibri" panose="020F0502020204030204" pitchFamily="34" charset="0"/>
              </a:rPr>
              <a:t>Colitis</a:t>
            </a:r>
            <a:r>
              <a:rPr lang="fr-CA" i="1" dirty="0">
                <a:latin typeface="Calibri" panose="020F0502020204030204" pitchFamily="34" charset="0"/>
                <a:cs typeface="Calibri" panose="020F0502020204030204" pitchFamily="34" charset="0"/>
              </a:rPr>
              <a:t> </a:t>
            </a:r>
            <a:r>
              <a:rPr lang="fr-CA" i="1" dirty="0" err="1">
                <a:latin typeface="Calibri" panose="020F0502020204030204" pitchFamily="34" charset="0"/>
                <a:cs typeface="Calibri" panose="020F0502020204030204" pitchFamily="34" charset="0"/>
              </a:rPr>
              <a:t>Foundation</a:t>
            </a:r>
            <a:r>
              <a:rPr lang="fr-CA" dirty="0">
                <a:latin typeface="Calibri" panose="020F0502020204030204" pitchFamily="34" charset="0"/>
                <a:cs typeface="Calibri" panose="020F0502020204030204" pitchFamily="34" charset="0"/>
              </a:rPr>
              <a:t>, a lancé la campagne #</a:t>
            </a:r>
            <a:r>
              <a:rPr lang="fr-CA" dirty="0" err="1">
                <a:latin typeface="Calibri" panose="020F0502020204030204" pitchFamily="34" charset="0"/>
                <a:cs typeface="Calibri" panose="020F0502020204030204" pitchFamily="34" charset="0"/>
              </a:rPr>
              <a:t>Patientsetbrevets</a:t>
            </a:r>
            <a:r>
              <a:rPr lang="fr-CA" dirty="0">
                <a:latin typeface="Calibri" panose="020F0502020204030204" pitchFamily="34" charset="0"/>
                <a:cs typeface="Calibri" panose="020F0502020204030204" pitchFamily="34" charset="0"/>
              </a:rPr>
              <a:t> afin d’améliorer la compréhension du grand public et de la communauté des patients en matière de brevets pharmaceutiques.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savoir plus : </a:t>
            </a:r>
            <a:r>
              <a:rPr lang="fr-CA" u="sng" dirty="0">
                <a:latin typeface="Calibri" panose="020F0502020204030204" pitchFamily="34" charset="0"/>
                <a:cs typeface="Calibri" panose="020F0502020204030204" pitchFamily="34" charset="0"/>
                <a:hlinkClick r:id="rId3"/>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5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B7C875-00C1-11CF-69D1-3D630773A937}"/>
              </a:ext>
            </a:extLst>
          </p:cNvPr>
          <p:cNvGrpSpPr/>
          <p:nvPr/>
        </p:nvGrpSpPr>
        <p:grpSpPr>
          <a:xfrm>
            <a:off x="-1" y="1"/>
            <a:ext cx="6891750" cy="6891750"/>
            <a:chOff x="-1" y="1"/>
            <a:chExt cx="6891750" cy="6891750"/>
          </a:xfrm>
        </p:grpSpPr>
        <p:pic>
          <p:nvPicPr>
            <p:cNvPr id="4" name="Picture 3">
              <a:extLst>
                <a:ext uri="{FF2B5EF4-FFF2-40B4-BE49-F238E27FC236}">
                  <a16:creationId xmlns:a16="http://schemas.microsoft.com/office/drawing/2014/main" id="{32E6CAAD-9AD6-0781-FED0-0D15DF923494}"/>
                </a:ext>
              </a:extLst>
            </p:cNvPr>
            <p:cNvPicPr>
              <a:picLocks noChangeAspect="1"/>
            </p:cNvPicPr>
            <p:nvPr/>
          </p:nvPicPr>
          <p:blipFill>
            <a:blip r:embed="rId2"/>
            <a:stretch>
              <a:fillRect/>
            </a:stretch>
          </p:blipFill>
          <p:spPr>
            <a:xfrm>
              <a:off x="-1" y="1"/>
              <a:ext cx="6891750" cy="6891750"/>
            </a:xfrm>
            <a:prstGeom prst="rect">
              <a:avLst/>
            </a:prstGeom>
          </p:spPr>
        </p:pic>
        <p:pic>
          <p:nvPicPr>
            <p:cNvPr id="6" name="Picture 5">
              <a:extLst>
                <a:ext uri="{FF2B5EF4-FFF2-40B4-BE49-F238E27FC236}">
                  <a16:creationId xmlns:a16="http://schemas.microsoft.com/office/drawing/2014/main" id="{7542F3F9-F9B3-D811-78FD-EE1C352AE87A}"/>
                </a:ext>
              </a:extLst>
            </p:cNvPr>
            <p:cNvPicPr>
              <a:picLocks noChangeAspect="1"/>
            </p:cNvPicPr>
            <p:nvPr/>
          </p:nvPicPr>
          <p:blipFill>
            <a:blip r:embed="rId3"/>
            <a:stretch>
              <a:fillRect/>
            </a:stretch>
          </p:blipFill>
          <p:spPr>
            <a:xfrm>
              <a:off x="4287537" y="4087227"/>
              <a:ext cx="2434046" cy="2340429"/>
            </a:xfrm>
            <a:prstGeom prst="rect">
              <a:avLst/>
            </a:prstGeom>
          </p:spPr>
        </p:pic>
        <p:sp>
          <p:nvSpPr>
            <p:cNvPr id="7" name="TextBox 6">
              <a:extLst>
                <a:ext uri="{FF2B5EF4-FFF2-40B4-BE49-F238E27FC236}">
                  <a16:creationId xmlns:a16="http://schemas.microsoft.com/office/drawing/2014/main" id="{D65F14B9-60C8-BAD8-FB7E-173FC01A6F9E}"/>
                </a:ext>
              </a:extLst>
            </p:cNvPr>
            <p:cNvSpPr txBox="1"/>
            <p:nvPr/>
          </p:nvSpPr>
          <p:spPr>
            <a:xfrm>
              <a:off x="472753" y="461150"/>
              <a:ext cx="5946241" cy="1477328"/>
            </a:xfrm>
            <a:prstGeom prst="rect">
              <a:avLst/>
            </a:prstGeom>
            <a:noFill/>
          </p:spPr>
          <p:txBody>
            <a:bodyPr wrap="square" rtlCol="0">
              <a:spAutoFit/>
            </a:bodyPr>
            <a:lstStyle/>
            <a:p>
              <a:r>
                <a:rPr lang="fr-CA" sz="4500" b="1" dirty="0">
                  <a:solidFill>
                    <a:schemeClr val="bg1"/>
                  </a:solidFill>
                  <a:latin typeface="Calibri" panose="020F0502020204030204" pitchFamily="34" charset="0"/>
                  <a:cs typeface="Calibri" panose="020F0502020204030204" pitchFamily="34" charset="0"/>
                </a:rPr>
                <a:t>Qu’est-ce qu’un brevet pharmaceutique ? </a:t>
              </a:r>
              <a:endParaRPr lang="en-CA" sz="45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4D10011-2835-415D-6007-D641F0341A1F}"/>
                </a:ext>
              </a:extLst>
            </p:cNvPr>
            <p:cNvSpPr txBox="1"/>
            <p:nvPr/>
          </p:nvSpPr>
          <p:spPr>
            <a:xfrm>
              <a:off x="472752" y="2120249"/>
              <a:ext cx="5946241" cy="4093428"/>
            </a:xfrm>
            <a:prstGeom prst="rect">
              <a:avLst/>
            </a:prstGeom>
            <a:noFill/>
          </p:spPr>
          <p:txBody>
            <a:bodyPr wrap="square" rtlCol="0">
              <a:spAutoFit/>
            </a:bodyPr>
            <a:lstStyle/>
            <a:p>
              <a:pPr marL="285750" lvl="0" indent="-28575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Il faut compter de 10 à 15 ans pour développer un nouveau médicament</a:t>
              </a:r>
              <a:endParaRPr lang="en-CA" sz="26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Un brevet peut être déposé à tout moment au cours du processus de développement</a:t>
              </a:r>
              <a:endParaRPr lang="en-CA" sz="26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Il confère aux fabricants de           produits pharmaceutiques                       le droit exclusif de vendre                       un médicament pendant                      20 ans au Canada</a:t>
              </a:r>
              <a:endParaRPr lang="en-CA" sz="260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F23E7C8-51EC-ED29-3DD2-3109E9C9A61F}"/>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EA888CC1-32BD-BD6F-7644-2737D61489FB}"/>
              </a:ext>
            </a:extLst>
          </p:cNvPr>
          <p:cNvSpPr txBox="1"/>
          <p:nvPr/>
        </p:nvSpPr>
        <p:spPr>
          <a:xfrm>
            <a:off x="7155837" y="521889"/>
            <a:ext cx="4680488" cy="5139869"/>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2</a:t>
            </a:r>
          </a:p>
          <a:p>
            <a:endParaRPr lang="en-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Un brevet pharmaceutique est une forme de protection juridique qui confère à un fabricant de produits pharmaceutiques le droit exclusif de vendre un nouveau médicament de marque d’origine pendant une certaine période.</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savoir plus : </a:t>
            </a:r>
            <a:r>
              <a:rPr lang="fr-CA" u="sng" dirty="0">
                <a:latin typeface="Calibri" panose="020F0502020204030204" pitchFamily="34" charset="0"/>
                <a:cs typeface="Calibri" panose="020F0502020204030204" pitchFamily="34" charset="0"/>
                <a:hlinkClick r:id="rId4"/>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en-CA" dirty="0" err="1">
                <a:latin typeface="Calibri" panose="020F0502020204030204" pitchFamily="34" charset="0"/>
                <a:cs typeface="Calibri" panose="020F0502020204030204" pitchFamily="34" charset="0"/>
              </a:rPr>
              <a:t>Patientsetbrevets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32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FE54-7289-39EB-A5D7-879E83C692F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7F7EF2B-2656-3DED-7D53-BB22E56816A2}"/>
              </a:ext>
            </a:extLst>
          </p:cNvPr>
          <p:cNvGrpSpPr/>
          <p:nvPr/>
        </p:nvGrpSpPr>
        <p:grpSpPr>
          <a:xfrm>
            <a:off x="0" y="0"/>
            <a:ext cx="6891749" cy="6857999"/>
            <a:chOff x="0" y="0"/>
            <a:chExt cx="6891749" cy="6857999"/>
          </a:xfrm>
        </p:grpSpPr>
        <p:pic>
          <p:nvPicPr>
            <p:cNvPr id="2" name="Picture 1">
              <a:extLst>
                <a:ext uri="{FF2B5EF4-FFF2-40B4-BE49-F238E27FC236}">
                  <a16:creationId xmlns:a16="http://schemas.microsoft.com/office/drawing/2014/main" id="{AC44ED70-E6FB-BB36-A921-29946546E64D}"/>
                </a:ext>
              </a:extLst>
            </p:cNvPr>
            <p:cNvPicPr>
              <a:picLocks noChangeAspect="1"/>
            </p:cNvPicPr>
            <p:nvPr/>
          </p:nvPicPr>
          <p:blipFill>
            <a:blip r:embed="rId2"/>
            <a:stretch>
              <a:fillRect/>
            </a:stretch>
          </p:blipFill>
          <p:spPr>
            <a:xfrm>
              <a:off x="0" y="0"/>
              <a:ext cx="6891749" cy="6857999"/>
            </a:xfrm>
            <a:prstGeom prst="rect">
              <a:avLst/>
            </a:prstGeom>
          </p:spPr>
        </p:pic>
        <p:sp>
          <p:nvSpPr>
            <p:cNvPr id="9" name="TextBox 8">
              <a:extLst>
                <a:ext uri="{FF2B5EF4-FFF2-40B4-BE49-F238E27FC236}">
                  <a16:creationId xmlns:a16="http://schemas.microsoft.com/office/drawing/2014/main" id="{01697E70-5638-0768-5672-679172D1ACB6}"/>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81559E-598D-ED27-C2F3-EECA2BE6BCF4}"/>
                </a:ext>
              </a:extLst>
            </p:cNvPr>
            <p:cNvSpPr txBox="1"/>
            <p:nvPr/>
          </p:nvSpPr>
          <p:spPr>
            <a:xfrm>
              <a:off x="472753" y="238125"/>
              <a:ext cx="5946241" cy="1538883"/>
            </a:xfrm>
            <a:prstGeom prst="rect">
              <a:avLst/>
            </a:prstGeom>
            <a:noFill/>
          </p:spPr>
          <p:txBody>
            <a:bodyPr wrap="square" rtlCol="0">
              <a:spAutoFit/>
            </a:bodyPr>
            <a:lstStyle/>
            <a:p>
              <a:r>
                <a:rPr lang="fr-CA" b="1" dirty="0"/>
                <a:t> </a:t>
              </a:r>
              <a:endParaRPr lang="en-CA" dirty="0"/>
            </a:p>
            <a:p>
              <a:r>
                <a:rPr lang="fr-CA" sz="3800" b="1" dirty="0">
                  <a:solidFill>
                    <a:schemeClr val="bg1"/>
                  </a:solidFill>
                  <a:latin typeface="Calibri" panose="020F0502020204030204" pitchFamily="34" charset="0"/>
                  <a:cs typeface="Calibri" panose="020F0502020204030204" pitchFamily="34" charset="0"/>
                </a:rPr>
                <a:t>Comment les brevets sont utilisés à mauvais escient</a:t>
              </a:r>
              <a:endParaRPr lang="en-CA" sz="3800" b="1"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06ADD52-59C5-43EA-EC4C-A9FE64E86BAA}"/>
                </a:ext>
              </a:extLst>
            </p:cNvPr>
            <p:cNvPicPr>
              <a:picLocks noChangeAspect="1"/>
            </p:cNvPicPr>
            <p:nvPr/>
          </p:nvPicPr>
          <p:blipFill>
            <a:blip r:embed="rId3"/>
            <a:stretch>
              <a:fillRect/>
            </a:stretch>
          </p:blipFill>
          <p:spPr>
            <a:xfrm>
              <a:off x="4643277" y="1875042"/>
              <a:ext cx="2248469" cy="2204809"/>
            </a:xfrm>
            <a:prstGeom prst="rect">
              <a:avLst/>
            </a:prstGeom>
          </p:spPr>
        </p:pic>
        <p:pic>
          <p:nvPicPr>
            <p:cNvPr id="11" name="Picture 10">
              <a:extLst>
                <a:ext uri="{FF2B5EF4-FFF2-40B4-BE49-F238E27FC236}">
                  <a16:creationId xmlns:a16="http://schemas.microsoft.com/office/drawing/2014/main" id="{AA0B5FAE-0225-D631-91AC-3F5E5D66429D}"/>
                </a:ext>
              </a:extLst>
            </p:cNvPr>
            <p:cNvPicPr>
              <a:picLocks noChangeAspect="1"/>
            </p:cNvPicPr>
            <p:nvPr/>
          </p:nvPicPr>
          <p:blipFill>
            <a:blip r:embed="rId4"/>
            <a:stretch>
              <a:fillRect/>
            </a:stretch>
          </p:blipFill>
          <p:spPr>
            <a:xfrm>
              <a:off x="4298734" y="4564677"/>
              <a:ext cx="2189542" cy="2127864"/>
            </a:xfrm>
            <a:prstGeom prst="rect">
              <a:avLst/>
            </a:prstGeom>
          </p:spPr>
        </p:pic>
        <p:sp>
          <p:nvSpPr>
            <p:cNvPr id="12" name="TextBox 11">
              <a:extLst>
                <a:ext uri="{FF2B5EF4-FFF2-40B4-BE49-F238E27FC236}">
                  <a16:creationId xmlns:a16="http://schemas.microsoft.com/office/drawing/2014/main" id="{0928DC47-5903-EF41-D238-2DF3D581A93C}"/>
                </a:ext>
              </a:extLst>
            </p:cNvPr>
            <p:cNvSpPr txBox="1"/>
            <p:nvPr/>
          </p:nvSpPr>
          <p:spPr>
            <a:xfrm>
              <a:off x="472753" y="1897371"/>
              <a:ext cx="5946241" cy="4493538"/>
            </a:xfrm>
            <a:prstGeom prst="rect">
              <a:avLst/>
            </a:prstGeom>
            <a:noFill/>
          </p:spPr>
          <p:txBody>
            <a:bodyPr wrap="square" rtlCol="0">
              <a:spAutoFit/>
            </a:bodyPr>
            <a:lstStyle/>
            <a:p>
              <a:pPr marL="457200" lvl="0" indent="-45720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Ils créent des « monopoles »               sur des médicaments de                marque d’origine</a:t>
              </a:r>
              <a:endParaRPr lang="en-CA" sz="26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Ils retardent l’entrée sur le             marché de médicaments       génériques  et biosimilaires concurrents </a:t>
              </a:r>
              <a:endParaRPr lang="en-CA" sz="26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fr-CA" sz="2600" dirty="0">
                  <a:solidFill>
                    <a:schemeClr val="bg1"/>
                  </a:solidFill>
                  <a:latin typeface="Calibri" panose="020F0502020204030204" pitchFamily="34" charset="0"/>
                  <a:cs typeface="Calibri" panose="020F0502020204030204" pitchFamily="34" charset="0"/>
                </a:rPr>
                <a:t>Ils obligent les patients et                     les systèmes de santé à                      payer les médicaments                        aux « prix brevetés » </a:t>
              </a:r>
              <a:endParaRPr lang="en-CA" sz="2600" dirty="0">
                <a:solidFill>
                  <a:schemeClr val="bg1"/>
                </a:solidFill>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B561AD41-FB01-15D7-E380-268D2E5F5B30}"/>
              </a:ext>
            </a:extLst>
          </p:cNvPr>
          <p:cNvSpPr txBox="1"/>
          <p:nvPr/>
        </p:nvSpPr>
        <p:spPr>
          <a:xfrm>
            <a:off x="7155837" y="521889"/>
            <a:ext cx="4680488" cy="5970865"/>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3</a:t>
            </a:r>
          </a:p>
          <a:p>
            <a:endParaRPr lang="en-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Les brevets pharmaceutiques peuvent être utilisés à mauvais escient pour maintenir des prix élevés et retarder l’accès à des médicaments génériques et biosimilaires plus abordables. Les patients ne devraient pas être contraints de choisir entre payer leurs médicaments ou des produits de première nécessité comme la nourriture ou le logement.</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Se joindre à la conversation : </a:t>
            </a:r>
            <a:r>
              <a:rPr lang="fr-CA" u="sng" dirty="0">
                <a:latin typeface="Calibri" panose="020F0502020204030204" pitchFamily="34" charset="0"/>
                <a:cs typeface="Calibri" panose="020F0502020204030204" pitchFamily="34" charset="0"/>
                <a:hlinkClick r:id="rId5"/>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Patientetbrevets</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AccèsAuxMédocs</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44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2C09-67BE-2F5C-CE95-0D628F2B801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0094B14-CEFB-ED94-24B9-82C8AA94386C}"/>
              </a:ext>
            </a:extLst>
          </p:cNvPr>
          <p:cNvGrpSpPr/>
          <p:nvPr/>
        </p:nvGrpSpPr>
        <p:grpSpPr>
          <a:xfrm>
            <a:off x="-1" y="0"/>
            <a:ext cx="6891749" cy="6858000"/>
            <a:chOff x="-1" y="0"/>
            <a:chExt cx="6891749" cy="6858000"/>
          </a:xfrm>
        </p:grpSpPr>
        <p:pic>
          <p:nvPicPr>
            <p:cNvPr id="4" name="Picture 3">
              <a:extLst>
                <a:ext uri="{FF2B5EF4-FFF2-40B4-BE49-F238E27FC236}">
                  <a16:creationId xmlns:a16="http://schemas.microsoft.com/office/drawing/2014/main" id="{29B8165B-764B-E6EF-F770-472E8A2B3B53}"/>
                </a:ext>
              </a:extLst>
            </p:cNvPr>
            <p:cNvPicPr>
              <a:picLocks noChangeAspect="1"/>
            </p:cNvPicPr>
            <p:nvPr/>
          </p:nvPicPr>
          <p:blipFill>
            <a:blip r:embed="rId2"/>
            <a:stretch>
              <a:fillRect/>
            </a:stretch>
          </p:blipFill>
          <p:spPr>
            <a:xfrm>
              <a:off x="-1" y="0"/>
              <a:ext cx="6891749" cy="6858000"/>
            </a:xfrm>
            <a:prstGeom prst="rect">
              <a:avLst/>
            </a:prstGeom>
          </p:spPr>
        </p:pic>
        <p:sp>
          <p:nvSpPr>
            <p:cNvPr id="9" name="TextBox 8">
              <a:extLst>
                <a:ext uri="{FF2B5EF4-FFF2-40B4-BE49-F238E27FC236}">
                  <a16:creationId xmlns:a16="http://schemas.microsoft.com/office/drawing/2014/main" id="{4D08C1CC-373E-DB63-DD15-5126236A4C63}"/>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Patientsetbrevets</a:t>
              </a:r>
              <a:endParaRPr lang="en-US"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35AC1A7-8CC2-1BE2-1657-68B511C79E36}"/>
                </a:ext>
              </a:extLst>
            </p:cNvPr>
            <p:cNvSpPr txBox="1"/>
            <p:nvPr/>
          </p:nvSpPr>
          <p:spPr>
            <a:xfrm>
              <a:off x="488199" y="427962"/>
              <a:ext cx="5915348" cy="1631216"/>
            </a:xfrm>
            <a:prstGeom prst="rect">
              <a:avLst/>
            </a:prstGeom>
            <a:noFill/>
          </p:spPr>
          <p:txBody>
            <a:bodyPr wrap="square" rtlCol="0">
              <a:spAutoFit/>
            </a:bodyPr>
            <a:lstStyle/>
            <a:p>
              <a:r>
                <a:rPr lang="fr-CA" sz="5000" b="1" dirty="0">
                  <a:solidFill>
                    <a:schemeClr val="bg1"/>
                  </a:solidFill>
                  <a:latin typeface="Calibri" panose="020F0502020204030204" pitchFamily="34" charset="0"/>
                  <a:cs typeface="Calibri" panose="020F0502020204030204" pitchFamily="34" charset="0"/>
                </a:rPr>
                <a:t>Impact sur                les patients </a:t>
              </a:r>
              <a:endParaRPr lang="en-CA" sz="50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2DD003D-6450-D631-F806-AB2DB472B62C}"/>
                </a:ext>
              </a:extLst>
            </p:cNvPr>
            <p:cNvPicPr>
              <a:picLocks noChangeAspect="1"/>
            </p:cNvPicPr>
            <p:nvPr/>
          </p:nvPicPr>
          <p:blipFill>
            <a:blip r:embed="rId3"/>
            <a:stretch>
              <a:fillRect/>
            </a:stretch>
          </p:blipFill>
          <p:spPr>
            <a:xfrm>
              <a:off x="4335791" y="18288"/>
              <a:ext cx="2067756" cy="2145784"/>
            </a:xfrm>
            <a:prstGeom prst="rect">
              <a:avLst/>
            </a:prstGeom>
          </p:spPr>
        </p:pic>
        <p:sp>
          <p:nvSpPr>
            <p:cNvPr id="8" name="TextBox 7">
              <a:extLst>
                <a:ext uri="{FF2B5EF4-FFF2-40B4-BE49-F238E27FC236}">
                  <a16:creationId xmlns:a16="http://schemas.microsoft.com/office/drawing/2014/main" id="{B15C772B-31EC-EB63-4C2B-0D3009CE37E1}"/>
                </a:ext>
              </a:extLst>
            </p:cNvPr>
            <p:cNvSpPr txBox="1"/>
            <p:nvPr/>
          </p:nvSpPr>
          <p:spPr>
            <a:xfrm>
              <a:off x="455889" y="2230978"/>
              <a:ext cx="6247592" cy="4093428"/>
            </a:xfrm>
            <a:prstGeom prst="rect">
              <a:avLst/>
            </a:prstGeom>
            <a:noFill/>
          </p:spPr>
          <p:txBody>
            <a:bodyPr wrap="square" rtlCol="0">
              <a:spAutoFit/>
            </a:bodyPr>
            <a:lstStyle/>
            <a:p>
              <a:pPr marL="285750" lvl="0" indent="-285750">
                <a:buFont typeface="Arial" panose="020B0604020202020204" pitchFamily="34" charset="0"/>
                <a:buChar char="•"/>
              </a:pPr>
              <a:r>
                <a:rPr lang="fr-CA" sz="2000" dirty="0">
                  <a:solidFill>
                    <a:schemeClr val="bg1"/>
                  </a:solidFill>
                  <a:latin typeface="Calibri" panose="020F0502020204030204" pitchFamily="34" charset="0"/>
                  <a:cs typeface="Calibri" panose="020F0502020204030204" pitchFamily="34" charset="0"/>
                </a:rPr>
                <a:t>Ils augmentent le risque d’aggravation de la         maladie et de l’incapacité de travailler</a:t>
              </a:r>
              <a:endParaRPr lang="en-CA" sz="20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000" dirty="0">
                  <a:solidFill>
                    <a:schemeClr val="bg1"/>
                  </a:solidFill>
                  <a:latin typeface="Calibri" panose="020F0502020204030204" pitchFamily="34" charset="0"/>
                  <a:cs typeface="Calibri" panose="020F0502020204030204" pitchFamily="34" charset="0"/>
                </a:rPr>
                <a:t>Les coûts plus élevés des médicaments peuvent contraindre les patients à sauter des doses ou à rationner leurs médicaments </a:t>
              </a:r>
              <a:endParaRPr lang="en-CA" sz="20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000" dirty="0">
                  <a:solidFill>
                    <a:schemeClr val="bg1"/>
                  </a:solidFill>
                  <a:latin typeface="Calibri" panose="020F0502020204030204" pitchFamily="34" charset="0"/>
                  <a:cs typeface="Calibri" panose="020F0502020204030204" pitchFamily="34" charset="0"/>
                </a:rPr>
                <a:t>Ils diminuent la qualité de vie, car les patients sont contraints de choisir entre payer leurs médicaments    et d’autres produits essentiels tels que la nourriture    ou le logement</a:t>
              </a:r>
              <a:endParaRPr lang="en-CA" sz="2000"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000" dirty="0">
                  <a:solidFill>
                    <a:schemeClr val="bg1"/>
                  </a:solidFill>
                  <a:latin typeface="Calibri" panose="020F0502020204030204" pitchFamily="34" charset="0"/>
                  <a:cs typeface="Calibri" panose="020F0502020204030204" pitchFamily="34" charset="0"/>
                </a:rPr>
                <a:t>Avec moins de choix de traitements, les patients pourraient être limités à des médicaments qui ne      leur conviennent pas ou qui provoquent davantage d’effets secondaires</a:t>
              </a:r>
              <a:endParaRPr lang="en-CA" sz="2000" dirty="0">
                <a:solidFill>
                  <a:schemeClr val="bg1"/>
                </a:solidFill>
                <a:latin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FE2D8F25-5DDD-B148-8EB3-9E30C16FE18C}"/>
              </a:ext>
            </a:extLst>
          </p:cNvPr>
          <p:cNvSpPr txBox="1"/>
          <p:nvPr/>
        </p:nvSpPr>
        <p:spPr>
          <a:xfrm>
            <a:off x="7155837" y="521889"/>
            <a:ext cx="4680488" cy="6247864"/>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Nom de l’image : </a:t>
            </a:r>
            <a:r>
              <a:rPr lang="fr-CA" dirty="0">
                <a:latin typeface="Calibri" panose="020F0502020204030204" pitchFamily="34" charset="0"/>
                <a:cs typeface="Calibri" panose="020F0502020204030204" pitchFamily="34" charset="0"/>
              </a:rPr>
              <a:t>Image 4</a:t>
            </a:r>
          </a:p>
          <a:p>
            <a:endParaRPr lang="en-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Publication pour les réseaux sociaux :</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À quoi sert un médicament révolutionnaire si on n’a pas les moyens de se le procurer? La manipulation des brevets peut maintenir artificiellement les prix des médicaments à un niveau élevé. Pour les patients qui n’ont pas les moyens de se les procurer, les coûts élevés obligent beaucoup d’entre eux à renoncer à leur traitement ou à rationner leurs médicaments.</a:t>
            </a:r>
            <a:endParaRPr lang="en-CA" dirty="0">
              <a:latin typeface="Calibri" panose="020F0502020204030204" pitchFamily="34" charset="0"/>
              <a:cs typeface="Calibri" panose="020F0502020204030204" pitchFamily="34" charset="0"/>
            </a:endParaRPr>
          </a:p>
          <a:p>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savoir plus : </a:t>
            </a:r>
            <a:r>
              <a:rPr lang="fr-CA" u="sng" dirty="0">
                <a:latin typeface="Calibri" panose="020F0502020204030204" pitchFamily="34" charset="0"/>
                <a:cs typeface="Calibri" panose="020F0502020204030204" pitchFamily="34" charset="0"/>
                <a:hlinkClick r:id="rId4"/>
              </a:rPr>
              <a:t>https://advocacy.jointhealth.org/fr/patients_and_patents_fr/</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Patientsetbrevets</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InnovationRéelle</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SoinsDeSantéAbordables</a:t>
            </a:r>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t>
            </a:r>
            <a:r>
              <a:rPr lang="fr-CA" dirty="0" err="1">
                <a:latin typeface="Calibri" panose="020F0502020204030204" pitchFamily="34" charset="0"/>
                <a:cs typeface="Calibri" panose="020F0502020204030204" pitchFamily="34" charset="0"/>
              </a:rPr>
              <a:t>ACEJointHealth</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CrohnsColitisFn</a:t>
            </a:r>
            <a:endParaRPr lang="en-CA"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75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TotalTime>
  <Words>1396</Words>
  <Application>Microsoft Macintosh PowerPoint</Application>
  <PresentationFormat>Widescreen</PresentationFormat>
  <Paragraphs>188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Boîte à outils pour les réseaux sociaux :                 La campagne  « Patients et brevets »</vt:lpstr>
      <vt:lpstr>Patients et brevets :  Informations à propos des sites Web et des réseaux sociaux </vt:lpstr>
      <vt:lpstr>Logo (carré)</vt:lpstr>
      <vt:lpstr>Logo (rectangle avec signature)</vt:lpstr>
      <vt:lpstr>Logo (image d’en-tête avec option d’ajouter votre          propre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Chan</dc:creator>
  <cp:lastModifiedBy>Anita Chan</cp:lastModifiedBy>
  <cp:revision>6</cp:revision>
  <dcterms:created xsi:type="dcterms:W3CDTF">2025-07-30T16:54:56Z</dcterms:created>
  <dcterms:modified xsi:type="dcterms:W3CDTF">2025-08-01T17:16:58Z</dcterms:modified>
</cp:coreProperties>
</file>