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4" r:id="rId2"/>
    <p:sldId id="265" r:id="rId3"/>
    <p:sldId id="266" r:id="rId4"/>
    <p:sldId id="267" r:id="rId5"/>
    <p:sldId id="268" r:id="rId6"/>
    <p:sldId id="260" r:id="rId7"/>
    <p:sldId id="256" r:id="rId8"/>
    <p:sldId id="257" r:id="rId9"/>
    <p:sldId id="258" r:id="rId10"/>
    <p:sldId id="259"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p:restoredTop sz="94681"/>
  </p:normalViewPr>
  <p:slideViewPr>
    <p:cSldViewPr snapToGrid="0">
      <p:cViewPr varScale="1">
        <p:scale>
          <a:sx n="53" d="100"/>
          <a:sy n="53" d="100"/>
        </p:scale>
        <p:origin x="11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25C47-43B7-7A41-A8BA-DA543F4DA5A4}"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4D738-203B-6048-B75F-7CEF9338BE3F}" type="slidenum">
              <a:rPr lang="en-US" smtClean="0"/>
              <a:t>‹#›</a:t>
            </a:fld>
            <a:endParaRPr lang="en-US"/>
          </a:p>
        </p:txBody>
      </p:sp>
    </p:spTree>
    <p:extLst>
      <p:ext uri="{BB962C8B-B14F-4D97-AF65-F5344CB8AC3E}">
        <p14:creationId xmlns:p14="http://schemas.microsoft.com/office/powerpoint/2010/main" val="133601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4D738-203B-6048-B75F-7CEF9338BE3F}" type="slidenum">
              <a:rPr lang="en-US" smtClean="0"/>
              <a:t>10</a:t>
            </a:fld>
            <a:endParaRPr lang="en-US"/>
          </a:p>
        </p:txBody>
      </p:sp>
    </p:spTree>
    <p:extLst>
      <p:ext uri="{BB962C8B-B14F-4D97-AF65-F5344CB8AC3E}">
        <p14:creationId xmlns:p14="http://schemas.microsoft.com/office/powerpoint/2010/main" val="88953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B720-F76B-4EF3-51D7-FDA738CAF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18B29-04FA-4663-2B80-AF2E21F83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50C9D-0E28-8091-5CE5-07432FAFCA2B}"/>
              </a:ext>
            </a:extLst>
          </p:cNvPr>
          <p:cNvSpPr>
            <a:spLocks noGrp="1"/>
          </p:cNvSpPr>
          <p:nvPr>
            <p:ph type="dt" sz="half" idx="10"/>
          </p:nvPr>
        </p:nvSpPr>
        <p:spPr/>
        <p:txBody>
          <a:bodyPr/>
          <a:lstStyle/>
          <a:p>
            <a:fld id="{94D83ACD-1C68-47EA-A7AA-E77B7C1C5715}" type="datetime1">
              <a:rPr lang="en-US" smtClean="0"/>
              <a:t>7/31/2025</a:t>
            </a:fld>
            <a:endParaRPr lang="en-US"/>
          </a:p>
        </p:txBody>
      </p:sp>
      <p:sp>
        <p:nvSpPr>
          <p:cNvPr id="5" name="Footer Placeholder 4">
            <a:extLst>
              <a:ext uri="{FF2B5EF4-FFF2-40B4-BE49-F238E27FC236}">
                <a16:creationId xmlns:a16="http://schemas.microsoft.com/office/drawing/2014/main" id="{EC5926FB-EC40-EE9A-6A0F-8BD3D8E07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C32EF-EEC8-A6AF-A526-2117EFDE9646}"/>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43492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2340-7E65-C033-92D5-174D50C89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A2FA6-47E3-C557-BCE0-0CD14011A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93469-F114-A568-7E63-335AA8F156C9}"/>
              </a:ext>
            </a:extLst>
          </p:cNvPr>
          <p:cNvSpPr>
            <a:spLocks noGrp="1"/>
          </p:cNvSpPr>
          <p:nvPr>
            <p:ph type="dt" sz="half" idx="10"/>
          </p:nvPr>
        </p:nvSpPr>
        <p:spPr/>
        <p:txBody>
          <a:bodyPr/>
          <a:lstStyle/>
          <a:p>
            <a:fld id="{D9CAAB58-693F-48EF-B6F7-998F939E7792}" type="datetime1">
              <a:rPr lang="en-US" smtClean="0"/>
              <a:t>7/31/2025</a:t>
            </a:fld>
            <a:endParaRPr lang="en-US"/>
          </a:p>
        </p:txBody>
      </p:sp>
      <p:sp>
        <p:nvSpPr>
          <p:cNvPr id="5" name="Footer Placeholder 4">
            <a:extLst>
              <a:ext uri="{FF2B5EF4-FFF2-40B4-BE49-F238E27FC236}">
                <a16:creationId xmlns:a16="http://schemas.microsoft.com/office/drawing/2014/main" id="{86FD26F5-7310-4DBA-E692-2144015F4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3C9A2-2724-B81F-3658-49E583EA51F1}"/>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20663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797D-0F40-C22D-9E28-374E23623C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F26CA-4444-81A0-EF89-EBB4AF620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AD4B9-E4AD-CD05-C44B-D36E4204530E}"/>
              </a:ext>
            </a:extLst>
          </p:cNvPr>
          <p:cNvSpPr>
            <a:spLocks noGrp="1"/>
          </p:cNvSpPr>
          <p:nvPr>
            <p:ph type="dt" sz="half" idx="10"/>
          </p:nvPr>
        </p:nvSpPr>
        <p:spPr/>
        <p:txBody>
          <a:bodyPr/>
          <a:lstStyle/>
          <a:p>
            <a:fld id="{DCFECE85-24C9-4D19-B8D3-E0F0023172FE}" type="datetime1">
              <a:rPr lang="en-US" smtClean="0"/>
              <a:t>7/31/2025</a:t>
            </a:fld>
            <a:endParaRPr lang="en-US"/>
          </a:p>
        </p:txBody>
      </p:sp>
      <p:sp>
        <p:nvSpPr>
          <p:cNvPr id="5" name="Footer Placeholder 4">
            <a:extLst>
              <a:ext uri="{FF2B5EF4-FFF2-40B4-BE49-F238E27FC236}">
                <a16:creationId xmlns:a16="http://schemas.microsoft.com/office/drawing/2014/main" id="{8D819ECD-0A9B-C3D5-2400-7291C38CF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5A241-C564-6EE2-C121-D136EC3C84C3}"/>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67374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B07-1731-1380-9686-526FB176D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04128-4EAA-CC05-5923-5CDAD0356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6A731-7C44-BF8C-5DD9-6D81573DC187}"/>
              </a:ext>
            </a:extLst>
          </p:cNvPr>
          <p:cNvSpPr>
            <a:spLocks noGrp="1"/>
          </p:cNvSpPr>
          <p:nvPr>
            <p:ph type="dt" sz="half" idx="10"/>
          </p:nvPr>
        </p:nvSpPr>
        <p:spPr/>
        <p:txBody>
          <a:bodyPr/>
          <a:lstStyle/>
          <a:p>
            <a:fld id="{08E64776-BF55-442B-84C0-3F1F08F76B62}" type="datetime1">
              <a:rPr lang="en-US" smtClean="0"/>
              <a:t>7/31/2025</a:t>
            </a:fld>
            <a:endParaRPr lang="en-US"/>
          </a:p>
        </p:txBody>
      </p:sp>
      <p:sp>
        <p:nvSpPr>
          <p:cNvPr id="5" name="Footer Placeholder 4">
            <a:extLst>
              <a:ext uri="{FF2B5EF4-FFF2-40B4-BE49-F238E27FC236}">
                <a16:creationId xmlns:a16="http://schemas.microsoft.com/office/drawing/2014/main" id="{6AAD95CC-B526-590A-CC01-A993942D8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51886-F6A8-B80E-E988-29C121BBB52A}"/>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69179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5FA-D074-7600-E94D-30D05A483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568EB-6EC2-5432-2F95-7D336B0491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2DC9F-3AE9-C477-A510-151492F1F159}"/>
              </a:ext>
            </a:extLst>
          </p:cNvPr>
          <p:cNvSpPr>
            <a:spLocks noGrp="1"/>
          </p:cNvSpPr>
          <p:nvPr>
            <p:ph type="dt" sz="half" idx="10"/>
          </p:nvPr>
        </p:nvSpPr>
        <p:spPr/>
        <p:txBody>
          <a:bodyPr/>
          <a:lstStyle/>
          <a:p>
            <a:fld id="{F7725A7D-1C68-46FD-92FF-440577404E80}" type="datetime1">
              <a:rPr lang="en-US" smtClean="0"/>
              <a:t>7/31/2025</a:t>
            </a:fld>
            <a:endParaRPr lang="en-US"/>
          </a:p>
        </p:txBody>
      </p:sp>
      <p:sp>
        <p:nvSpPr>
          <p:cNvPr id="5" name="Footer Placeholder 4">
            <a:extLst>
              <a:ext uri="{FF2B5EF4-FFF2-40B4-BE49-F238E27FC236}">
                <a16:creationId xmlns:a16="http://schemas.microsoft.com/office/drawing/2014/main" id="{0905CE2E-2A59-9515-C1D0-845708953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13D8D-944B-3880-5237-EE81E39428B7}"/>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5695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6064-2149-DA8E-A9ED-D091D44B5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7902A-FD78-8B2B-28A8-0C2A571B7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AB23B-E51B-CA2A-3E12-68CD7D52C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B2B05-82F1-1B95-C212-CD744ACEC0CE}"/>
              </a:ext>
            </a:extLst>
          </p:cNvPr>
          <p:cNvSpPr>
            <a:spLocks noGrp="1"/>
          </p:cNvSpPr>
          <p:nvPr>
            <p:ph type="dt" sz="half" idx="10"/>
          </p:nvPr>
        </p:nvSpPr>
        <p:spPr/>
        <p:txBody>
          <a:bodyPr/>
          <a:lstStyle/>
          <a:p>
            <a:fld id="{B48F823C-2CCD-4880-B56F-26214A10A5D3}" type="datetime1">
              <a:rPr lang="en-US" smtClean="0"/>
              <a:t>7/31/2025</a:t>
            </a:fld>
            <a:endParaRPr lang="en-US"/>
          </a:p>
        </p:txBody>
      </p:sp>
      <p:sp>
        <p:nvSpPr>
          <p:cNvPr id="6" name="Footer Placeholder 5">
            <a:extLst>
              <a:ext uri="{FF2B5EF4-FFF2-40B4-BE49-F238E27FC236}">
                <a16:creationId xmlns:a16="http://schemas.microsoft.com/office/drawing/2014/main" id="{4AA38323-2331-2FD6-FFB5-E54AF8C3C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469D6-9665-73DA-6B2C-8EA36CD90907}"/>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42114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0053-EC23-C792-4E7C-C288FE444B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71BF8-BA7A-FBAC-202F-895D09676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876BB-250A-24B9-CC8C-11EA95DC6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D8F58-8277-CBD2-047A-7A1C81FCF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DB50D1-5E6F-C9D9-8962-858F3EB56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B88C9B-0401-B006-2545-61A8C04D264D}"/>
              </a:ext>
            </a:extLst>
          </p:cNvPr>
          <p:cNvSpPr>
            <a:spLocks noGrp="1"/>
          </p:cNvSpPr>
          <p:nvPr>
            <p:ph type="dt" sz="half" idx="10"/>
          </p:nvPr>
        </p:nvSpPr>
        <p:spPr/>
        <p:txBody>
          <a:bodyPr/>
          <a:lstStyle/>
          <a:p>
            <a:fld id="{D0DDCFE9-4F93-44F8-A7E7-5CC6D0C3A6E9}" type="datetime1">
              <a:rPr lang="en-US" smtClean="0"/>
              <a:t>7/31/2025</a:t>
            </a:fld>
            <a:endParaRPr lang="en-US"/>
          </a:p>
        </p:txBody>
      </p:sp>
      <p:sp>
        <p:nvSpPr>
          <p:cNvPr id="8" name="Footer Placeholder 7">
            <a:extLst>
              <a:ext uri="{FF2B5EF4-FFF2-40B4-BE49-F238E27FC236}">
                <a16:creationId xmlns:a16="http://schemas.microsoft.com/office/drawing/2014/main" id="{D5CC519E-BAC7-66F5-4F5F-FD0FFEE6C2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77333-5A8B-50C5-8C16-E0B5324B75A4}"/>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04801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7521-8093-FC6E-669C-07AC58300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64E25-1BB9-4346-D777-9C62B3BCBE2E}"/>
              </a:ext>
            </a:extLst>
          </p:cNvPr>
          <p:cNvSpPr>
            <a:spLocks noGrp="1"/>
          </p:cNvSpPr>
          <p:nvPr>
            <p:ph type="dt" sz="half" idx="10"/>
          </p:nvPr>
        </p:nvSpPr>
        <p:spPr/>
        <p:txBody>
          <a:bodyPr/>
          <a:lstStyle/>
          <a:p>
            <a:fld id="{31A1E103-09EA-4C63-BE03-276D669F0172}" type="datetime1">
              <a:rPr lang="en-US" smtClean="0"/>
              <a:t>7/31/2025</a:t>
            </a:fld>
            <a:endParaRPr lang="en-US"/>
          </a:p>
        </p:txBody>
      </p:sp>
      <p:sp>
        <p:nvSpPr>
          <p:cNvPr id="4" name="Footer Placeholder 3">
            <a:extLst>
              <a:ext uri="{FF2B5EF4-FFF2-40B4-BE49-F238E27FC236}">
                <a16:creationId xmlns:a16="http://schemas.microsoft.com/office/drawing/2014/main" id="{1FEF316F-C653-63E9-E69B-DB1971200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DBC170-1803-D2E5-275A-A4B75DB4AD1E}"/>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284289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DCA05-0C61-6E81-671A-A6AF0B2291D9}"/>
              </a:ext>
            </a:extLst>
          </p:cNvPr>
          <p:cNvSpPr>
            <a:spLocks noGrp="1"/>
          </p:cNvSpPr>
          <p:nvPr>
            <p:ph type="dt" sz="half" idx="10"/>
          </p:nvPr>
        </p:nvSpPr>
        <p:spPr/>
        <p:txBody>
          <a:bodyPr/>
          <a:lstStyle/>
          <a:p>
            <a:fld id="{A31F81EB-E426-406F-96C1-3E81861ECD87}" type="datetime1">
              <a:rPr lang="en-US" smtClean="0"/>
              <a:t>7/31/2025</a:t>
            </a:fld>
            <a:endParaRPr lang="en-US"/>
          </a:p>
        </p:txBody>
      </p:sp>
      <p:sp>
        <p:nvSpPr>
          <p:cNvPr id="3" name="Footer Placeholder 2">
            <a:extLst>
              <a:ext uri="{FF2B5EF4-FFF2-40B4-BE49-F238E27FC236}">
                <a16:creationId xmlns:a16="http://schemas.microsoft.com/office/drawing/2014/main" id="{089113A8-F509-ED4A-C12D-C0C7D4BCE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2990C-F1BB-62D4-2F86-28B15BD00F1F}"/>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190658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4205-C768-369B-39B8-C9EB67015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2A4B7-8AE2-F53A-A549-520CD4C35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0EEE7-25BF-8BE9-3E90-590B0ECC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37DF9-3047-ECCA-69A2-81231E31074D}"/>
              </a:ext>
            </a:extLst>
          </p:cNvPr>
          <p:cNvSpPr>
            <a:spLocks noGrp="1"/>
          </p:cNvSpPr>
          <p:nvPr>
            <p:ph type="dt" sz="half" idx="10"/>
          </p:nvPr>
        </p:nvSpPr>
        <p:spPr/>
        <p:txBody>
          <a:bodyPr/>
          <a:lstStyle/>
          <a:p>
            <a:fld id="{148B751D-9D0D-414C-B206-4483FE256D57}" type="datetime1">
              <a:rPr lang="en-US" smtClean="0"/>
              <a:t>7/31/2025</a:t>
            </a:fld>
            <a:endParaRPr lang="en-US"/>
          </a:p>
        </p:txBody>
      </p:sp>
      <p:sp>
        <p:nvSpPr>
          <p:cNvPr id="6" name="Footer Placeholder 5">
            <a:extLst>
              <a:ext uri="{FF2B5EF4-FFF2-40B4-BE49-F238E27FC236}">
                <a16:creationId xmlns:a16="http://schemas.microsoft.com/office/drawing/2014/main" id="{C3916326-7DCE-57E5-4730-10EEE150D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29707-D5F5-D240-2935-5CE3228A8BFB}"/>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39718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D45D-8663-8720-6591-2A44B3BAA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926EC-3699-3CCE-B2A8-A7D8C9F3B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278B0B-F0CE-0116-0FDA-014541C61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CFBAD-78A9-E8FC-2E60-B9DDA63C82D5}"/>
              </a:ext>
            </a:extLst>
          </p:cNvPr>
          <p:cNvSpPr>
            <a:spLocks noGrp="1"/>
          </p:cNvSpPr>
          <p:nvPr>
            <p:ph type="dt" sz="half" idx="10"/>
          </p:nvPr>
        </p:nvSpPr>
        <p:spPr/>
        <p:txBody>
          <a:bodyPr/>
          <a:lstStyle/>
          <a:p>
            <a:fld id="{8BBCC00E-7245-4C1E-A4DD-C0914B9BBFFC}" type="datetime1">
              <a:rPr lang="en-US" smtClean="0"/>
              <a:t>7/31/2025</a:t>
            </a:fld>
            <a:endParaRPr lang="en-US"/>
          </a:p>
        </p:txBody>
      </p:sp>
      <p:sp>
        <p:nvSpPr>
          <p:cNvPr id="6" name="Footer Placeholder 5">
            <a:extLst>
              <a:ext uri="{FF2B5EF4-FFF2-40B4-BE49-F238E27FC236}">
                <a16:creationId xmlns:a16="http://schemas.microsoft.com/office/drawing/2014/main" id="{110EBA41-D0DC-E449-2EAF-9E8DED5DB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5E31D-E0AC-9595-3A51-A959FC345479}"/>
              </a:ext>
            </a:extLst>
          </p:cNvPr>
          <p:cNvSpPr>
            <a:spLocks noGrp="1"/>
          </p:cNvSpPr>
          <p:nvPr>
            <p:ph type="sldNum" sz="quarter" idx="12"/>
          </p:nvPr>
        </p:nvSpPr>
        <p:spPr/>
        <p:txBody>
          <a:bodyPr/>
          <a:lstStyle/>
          <a:p>
            <a:fld id="{329A693F-087A-064D-948C-C41CF87BF249}" type="slidenum">
              <a:rPr lang="en-US" smtClean="0"/>
              <a:t>‹#›</a:t>
            </a:fld>
            <a:endParaRPr lang="en-US"/>
          </a:p>
        </p:txBody>
      </p:sp>
    </p:spTree>
    <p:extLst>
      <p:ext uri="{BB962C8B-B14F-4D97-AF65-F5344CB8AC3E}">
        <p14:creationId xmlns:p14="http://schemas.microsoft.com/office/powerpoint/2010/main" val="62292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43230-B242-9E9D-345A-C9EBC6D99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318AD-43AF-949C-AA79-0C01E25A5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9B222-82E0-605A-8A37-7EB4A41FA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AB3FAE-4528-4C69-9622-2CC77BB612B3}" type="datetime1">
              <a:rPr lang="en-US" smtClean="0"/>
              <a:t>7/31/2025</a:t>
            </a:fld>
            <a:endParaRPr lang="en-US"/>
          </a:p>
        </p:txBody>
      </p:sp>
      <p:sp>
        <p:nvSpPr>
          <p:cNvPr id="5" name="Footer Placeholder 4">
            <a:extLst>
              <a:ext uri="{FF2B5EF4-FFF2-40B4-BE49-F238E27FC236}">
                <a16:creationId xmlns:a16="http://schemas.microsoft.com/office/drawing/2014/main" id="{37498E0E-1DD1-07BF-642A-F6C69C16A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71BEC4-666D-0B14-963E-5D0CC7A84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9A693F-087A-064D-948C-C41CF87BF249}" type="slidenum">
              <a:rPr lang="en-US" smtClean="0"/>
              <a:t>‹#›</a:t>
            </a:fld>
            <a:endParaRPr lang="en-US"/>
          </a:p>
        </p:txBody>
      </p:sp>
    </p:spTree>
    <p:extLst>
      <p:ext uri="{BB962C8B-B14F-4D97-AF65-F5344CB8AC3E}">
        <p14:creationId xmlns:p14="http://schemas.microsoft.com/office/powerpoint/2010/main" val="306668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dvocacy.jointhealth.org/patients-and-patents/"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advocacy.jointhealth.org/patients-and-patents/"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advocacy.jointhealth.org/patients-and-pat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hyperlink" Target="https://advocacy.jointhealth.org/patients-and-patents/"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hyperlink" Target="https://www.instagram.com/acejointhealth/" TargetMode="External"/><Relationship Id="rId13" Type="http://schemas.openxmlformats.org/officeDocument/2006/relationships/hyperlink" Target="https://bsky.app/profile/crohnscolitisfdn.bsky.social" TargetMode="External"/><Relationship Id="rId18" Type="http://schemas.openxmlformats.org/officeDocument/2006/relationships/hyperlink" Target="https://www.youtube.com/channel/UCx6FU405bG0_5MOEEZTjKbQ" TargetMode="External"/><Relationship Id="rId3" Type="http://schemas.openxmlformats.org/officeDocument/2006/relationships/hyperlink" Target="http://www.jointhealth.org/" TargetMode="External"/><Relationship Id="rId7" Type="http://schemas.openxmlformats.org/officeDocument/2006/relationships/hyperlink" Target="https://www.facebook.com/ccfafb/" TargetMode="External"/><Relationship Id="rId12" Type="http://schemas.openxmlformats.org/officeDocument/2006/relationships/hyperlink" Target="https://bsky.app/profile/acejointhealth.bsky.social" TargetMode="External"/><Relationship Id="rId17" Type="http://schemas.openxmlformats.org/officeDocument/2006/relationships/hyperlink" Target="https://www.youtube.com/user/JointHealth" TargetMode="External"/><Relationship Id="rId2" Type="http://schemas.openxmlformats.org/officeDocument/2006/relationships/hyperlink" Target="https://advocacy.jointhealth.org/patients-and-patents/" TargetMode="External"/><Relationship Id="rId16" Type="http://schemas.openxmlformats.org/officeDocument/2006/relationships/hyperlink" Target="https://www.linkedin.com/company/31324" TargetMode="External"/><Relationship Id="rId20" Type="http://schemas.openxmlformats.org/officeDocument/2006/relationships/hyperlink" Target="https://advocacy.jointhealth.org/wp-content/uploads/2025/07/Patents-and-Patients-Infographic_En.pdf" TargetMode="External"/><Relationship Id="rId1" Type="http://schemas.openxmlformats.org/officeDocument/2006/relationships/slideLayout" Target="../slideLayouts/slideLayout2.xml"/><Relationship Id="rId6" Type="http://schemas.openxmlformats.org/officeDocument/2006/relationships/hyperlink" Target="https://www.facebook.com/pages/Arthritis-Consumer-Experts/131379499433" TargetMode="External"/><Relationship Id="rId11" Type="http://schemas.openxmlformats.org/officeDocument/2006/relationships/hyperlink" Target="https://twitter.com/CrohnsColitisFn" TargetMode="External"/><Relationship Id="rId5" Type="http://schemas.openxmlformats.org/officeDocument/2006/relationships/hyperlink" Target="http://www.crohnscolitisfoundation.org/" TargetMode="External"/><Relationship Id="rId15" Type="http://schemas.openxmlformats.org/officeDocument/2006/relationships/hyperlink" Target="https://www.linkedin.com/company/aus-patient-advocacy-alliance/?originalSubdomain=au" TargetMode="External"/><Relationship Id="rId10" Type="http://schemas.openxmlformats.org/officeDocument/2006/relationships/hyperlink" Target="https://twitter.com/ACEJointHealth" TargetMode="External"/><Relationship Id="rId19" Type="http://schemas.openxmlformats.org/officeDocument/2006/relationships/hyperlink" Target="https://www.tiktok.com/@crohnscolitisfoundation" TargetMode="External"/><Relationship Id="rId4" Type="http://schemas.openxmlformats.org/officeDocument/2006/relationships/hyperlink" Target="http://www.patientadvocacyalliance.org.au/" TargetMode="External"/><Relationship Id="rId9" Type="http://schemas.openxmlformats.org/officeDocument/2006/relationships/hyperlink" Target="https://www.instagram.com/crohnscolitisfoundation/" TargetMode="External"/><Relationship Id="rId14" Type="http://schemas.openxmlformats.org/officeDocument/2006/relationships/hyperlink" Target="https://www.linkedin.com/company/2174272/adm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dvocacy.jointhealth.org/patients-and-patents/"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advocacy.jointhealth.org/patients-and-pat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s://advocacy.jointhealth.org/patients-and-patents/"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advocacy.jointhealth.org/patients-and-pat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A306-BBA4-D740-6BC6-9C240B608F56}"/>
              </a:ext>
            </a:extLst>
          </p:cNvPr>
          <p:cNvSpPr>
            <a:spLocks noGrp="1"/>
          </p:cNvSpPr>
          <p:nvPr>
            <p:ph type="title"/>
          </p:nvPr>
        </p:nvSpPr>
        <p:spPr>
          <a:xfrm>
            <a:off x="837272" y="3966604"/>
            <a:ext cx="3290887" cy="2452687"/>
          </a:xfrm>
        </p:spPr>
        <p:txBody>
          <a:bodyPr anchor="t">
            <a:normAutofit fontScale="90000"/>
          </a:bodyPr>
          <a:lstStyle/>
          <a:p>
            <a:r>
              <a:rPr lang="en-US" sz="3600" b="1" dirty="0">
                <a:latin typeface="Calibri" panose="020F0502020204030204" pitchFamily="34" charset="0"/>
                <a:cs typeface="Calibri" panose="020F0502020204030204" pitchFamily="34" charset="0"/>
              </a:rPr>
              <a:t>Social Media Kit: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Patients and patents campaign</a:t>
            </a:r>
          </a:p>
        </p:txBody>
      </p:sp>
      <p:sp>
        <p:nvSpPr>
          <p:cNvPr id="3" name="Content Placeholder 2">
            <a:extLst>
              <a:ext uri="{FF2B5EF4-FFF2-40B4-BE49-F238E27FC236}">
                <a16:creationId xmlns:a16="http://schemas.microsoft.com/office/drawing/2014/main" id="{1DA11D5A-D291-DED7-77D5-AD218D7B85EE}"/>
              </a:ext>
            </a:extLst>
          </p:cNvPr>
          <p:cNvSpPr>
            <a:spLocks noGrp="1"/>
          </p:cNvSpPr>
          <p:nvPr>
            <p:ph idx="1"/>
          </p:nvPr>
        </p:nvSpPr>
        <p:spPr>
          <a:xfrm>
            <a:off x="4208483" y="3600169"/>
            <a:ext cx="7710719" cy="3185555"/>
          </a:xfrm>
        </p:spPr>
        <p:txBody>
          <a:bodyPr anchor="ctr">
            <a:normAutofit/>
          </a:bodyPr>
          <a:lstStyle/>
          <a:p>
            <a:r>
              <a:rPr lang="en-US" sz="1800" dirty="0">
                <a:latin typeface="Calibri" panose="020F0502020204030204" pitchFamily="34" charset="0"/>
                <a:cs typeface="Calibri" panose="020F0502020204030204" pitchFamily="34" charset="0"/>
              </a:rPr>
              <a:t>This kit includes images and posts you can use for the Patients and patents campaign on your social media platforms.</a:t>
            </a:r>
          </a:p>
          <a:p>
            <a:r>
              <a:rPr lang="en-US" sz="1800" dirty="0">
                <a:latin typeface="Calibri" panose="020F0502020204030204" pitchFamily="34" charset="0"/>
                <a:cs typeface="Calibri" panose="020F0502020204030204" pitchFamily="34" charset="0"/>
              </a:rPr>
              <a:t>Each slide provides an image and a social media post you can use with that image, or you can create your own original post following the theme or key message found on the image.</a:t>
            </a:r>
          </a:p>
          <a:p>
            <a:r>
              <a:rPr lang="en-US" sz="1800" dirty="0">
                <a:latin typeface="Calibri" panose="020F0502020204030204" pitchFamily="34" charset="0"/>
                <a:cs typeface="Calibri" panose="020F0502020204030204" pitchFamily="34" charset="0"/>
              </a:rPr>
              <a:t>To download the image, please right click on the image and select “Save as picture”.</a:t>
            </a:r>
          </a:p>
          <a:p>
            <a:r>
              <a:rPr lang="en-US" sz="1800" dirty="0">
                <a:latin typeface="Calibri" panose="020F0502020204030204" pitchFamily="34" charset="0"/>
                <a:cs typeface="Calibri" panose="020F0502020204030204" pitchFamily="34" charset="0"/>
              </a:rPr>
              <a:t>To use the post, please highlight the post, then copy and paste for use on your social media platform. Remember to use this hashtag: #Patientsandpatents</a:t>
            </a:r>
          </a:p>
          <a:p>
            <a:endParaRPr lang="en-US" sz="1800" dirty="0"/>
          </a:p>
        </p:txBody>
      </p:sp>
      <p:grpSp>
        <p:nvGrpSpPr>
          <p:cNvPr id="9" name="Group 8">
            <a:extLst>
              <a:ext uri="{FF2B5EF4-FFF2-40B4-BE49-F238E27FC236}">
                <a16:creationId xmlns:a16="http://schemas.microsoft.com/office/drawing/2014/main" id="{ED6CEEE5-7F2B-41B3-230F-94B580E23A1A}"/>
              </a:ext>
            </a:extLst>
          </p:cNvPr>
          <p:cNvGrpSpPr/>
          <p:nvPr/>
        </p:nvGrpSpPr>
        <p:grpSpPr>
          <a:xfrm>
            <a:off x="178130" y="0"/>
            <a:ext cx="11044052" cy="3361234"/>
            <a:chOff x="178130" y="0"/>
            <a:chExt cx="11044052" cy="3361234"/>
          </a:xfrm>
        </p:grpSpPr>
        <p:pic>
          <p:nvPicPr>
            <p:cNvPr id="4" name="Picture 3" descr="A close-up of a logo&#10;&#10;AI-generated content may be incorrect.">
              <a:extLst>
                <a:ext uri="{FF2B5EF4-FFF2-40B4-BE49-F238E27FC236}">
                  <a16:creationId xmlns:a16="http://schemas.microsoft.com/office/drawing/2014/main" id="{7EC9CDE2-CCC1-35E8-A254-218815D73C25}"/>
                </a:ext>
              </a:extLst>
            </p:cNvPr>
            <p:cNvPicPr>
              <a:picLocks noChangeAspect="1"/>
            </p:cNvPicPr>
            <p:nvPr/>
          </p:nvPicPr>
          <p:blipFill>
            <a:blip r:embed="rId2"/>
            <a:srcRect t="95" b="38421"/>
            <a:stretch>
              <a:fillRect/>
            </a:stretch>
          </p:blipFill>
          <p:spPr>
            <a:xfrm>
              <a:off x="178130" y="0"/>
              <a:ext cx="11044052" cy="336123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pSp>
          <p:nvGrpSpPr>
            <p:cNvPr id="5" name="Group 4">
              <a:extLst>
                <a:ext uri="{FF2B5EF4-FFF2-40B4-BE49-F238E27FC236}">
                  <a16:creationId xmlns:a16="http://schemas.microsoft.com/office/drawing/2014/main" id="{790AD6A2-DEC4-7226-7EAB-F368403CFBB7}"/>
                </a:ext>
              </a:extLst>
            </p:cNvPr>
            <p:cNvGrpSpPr/>
            <p:nvPr/>
          </p:nvGrpSpPr>
          <p:grpSpPr>
            <a:xfrm>
              <a:off x="6096000" y="2252325"/>
              <a:ext cx="4830972" cy="941063"/>
              <a:chOff x="7346193" y="1769225"/>
              <a:chExt cx="4830972" cy="941063"/>
            </a:xfrm>
          </p:grpSpPr>
          <p:pic>
            <p:nvPicPr>
              <p:cNvPr id="6" name="Picture 5" descr="A close-up of a logo&#10;&#10;AI-generated content may be incorrect.">
                <a:extLst>
                  <a:ext uri="{FF2B5EF4-FFF2-40B4-BE49-F238E27FC236}">
                    <a16:creationId xmlns:a16="http://schemas.microsoft.com/office/drawing/2014/main" id="{8CADC1E6-D230-E477-9910-2A0B16841564}"/>
                  </a:ext>
                </a:extLst>
              </p:cNvPr>
              <p:cNvPicPr>
                <a:picLocks noChangeAspect="1"/>
              </p:cNvPicPr>
              <p:nvPr/>
            </p:nvPicPr>
            <p:blipFill>
              <a:blip r:embed="rId3"/>
              <a:srcRect t="16977" b="23201"/>
              <a:stretch>
                <a:fillRect/>
              </a:stretch>
            </p:blipFill>
            <p:spPr>
              <a:xfrm>
                <a:off x="7346193" y="1880145"/>
                <a:ext cx="1387671" cy="830143"/>
              </a:xfrm>
              <a:prstGeom prst="rect">
                <a:avLst/>
              </a:prstGeom>
            </p:spPr>
          </p:pic>
          <p:pic>
            <p:nvPicPr>
              <p:cNvPr id="7" name="Picture 6" descr="A blue and white logo&#10;&#10;AI-generated content may be incorrect.">
                <a:extLst>
                  <a:ext uri="{FF2B5EF4-FFF2-40B4-BE49-F238E27FC236}">
                    <a16:creationId xmlns:a16="http://schemas.microsoft.com/office/drawing/2014/main" id="{181F42D9-A682-A52E-5F40-A7F0BACF937C}"/>
                  </a:ext>
                </a:extLst>
              </p:cNvPr>
              <p:cNvPicPr>
                <a:picLocks noChangeAspect="1"/>
              </p:cNvPicPr>
              <p:nvPr/>
            </p:nvPicPr>
            <p:blipFill>
              <a:blip r:embed="rId4"/>
              <a:stretch>
                <a:fillRect/>
              </a:stretch>
            </p:blipFill>
            <p:spPr>
              <a:xfrm>
                <a:off x="8894683" y="1769225"/>
                <a:ext cx="1498600" cy="939800"/>
              </a:xfrm>
              <a:prstGeom prst="rect">
                <a:avLst/>
              </a:prstGeom>
            </p:spPr>
          </p:pic>
          <p:pic>
            <p:nvPicPr>
              <p:cNvPr id="8" name="Picture 7" descr="A close-up of a logo&#10;&#10;AI-generated content may be incorrect.">
                <a:extLst>
                  <a:ext uri="{FF2B5EF4-FFF2-40B4-BE49-F238E27FC236}">
                    <a16:creationId xmlns:a16="http://schemas.microsoft.com/office/drawing/2014/main" id="{3949AD41-FA3D-082C-5AE5-78AB6E3CFDDA}"/>
                  </a:ext>
                </a:extLst>
              </p:cNvPr>
              <p:cNvPicPr>
                <a:picLocks noChangeAspect="1"/>
              </p:cNvPicPr>
              <p:nvPr/>
            </p:nvPicPr>
            <p:blipFill>
              <a:blip r:embed="rId5"/>
              <a:stretch>
                <a:fillRect/>
              </a:stretch>
            </p:blipFill>
            <p:spPr>
              <a:xfrm>
                <a:off x="10334495" y="1880145"/>
                <a:ext cx="1842670" cy="747366"/>
              </a:xfrm>
              <a:prstGeom prst="rect">
                <a:avLst/>
              </a:prstGeom>
            </p:spPr>
          </p:pic>
        </p:grpSp>
      </p:grpSp>
      <p:sp>
        <p:nvSpPr>
          <p:cNvPr id="10" name="Slide Number Placeholder 9">
            <a:extLst>
              <a:ext uri="{FF2B5EF4-FFF2-40B4-BE49-F238E27FC236}">
                <a16:creationId xmlns:a16="http://schemas.microsoft.com/office/drawing/2014/main" id="{33F5ECCD-6328-9472-ED1E-A90FAEA192F8}"/>
              </a:ext>
            </a:extLst>
          </p:cNvPr>
          <p:cNvSpPr>
            <a:spLocks noGrp="1"/>
          </p:cNvSpPr>
          <p:nvPr>
            <p:ph type="sldNum" sz="quarter" idx="12"/>
          </p:nvPr>
        </p:nvSpPr>
        <p:spPr/>
        <p:txBody>
          <a:bodyPr/>
          <a:lstStyle/>
          <a:p>
            <a:fld id="{329A693F-087A-064D-948C-C41CF87BF249}" type="slidenum">
              <a:rPr lang="en-US" smtClean="0"/>
              <a:t>1</a:t>
            </a:fld>
            <a:endParaRPr lang="en-US"/>
          </a:p>
        </p:txBody>
      </p:sp>
    </p:spTree>
    <p:extLst>
      <p:ext uri="{BB962C8B-B14F-4D97-AF65-F5344CB8AC3E}">
        <p14:creationId xmlns:p14="http://schemas.microsoft.com/office/powerpoint/2010/main" val="225822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A653C-5B0D-751A-7174-842F3749454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633C1F6-E030-AFE8-C2CA-DBC02212DC32}"/>
              </a:ext>
            </a:extLst>
          </p:cNvPr>
          <p:cNvGrpSpPr/>
          <p:nvPr/>
        </p:nvGrpSpPr>
        <p:grpSpPr>
          <a:xfrm>
            <a:off x="0" y="-1"/>
            <a:ext cx="6891748" cy="6858001"/>
            <a:chOff x="0" y="-1"/>
            <a:chExt cx="6891748" cy="6858001"/>
          </a:xfrm>
        </p:grpSpPr>
        <p:pic>
          <p:nvPicPr>
            <p:cNvPr id="2" name="Picture 1">
              <a:extLst>
                <a:ext uri="{FF2B5EF4-FFF2-40B4-BE49-F238E27FC236}">
                  <a16:creationId xmlns:a16="http://schemas.microsoft.com/office/drawing/2014/main" id="{E0E7C8C2-9D2A-BA2B-9ADF-1CF87487A3B9}"/>
                </a:ext>
              </a:extLst>
            </p:cNvPr>
            <p:cNvPicPr>
              <a:picLocks noChangeAspect="1"/>
            </p:cNvPicPr>
            <p:nvPr/>
          </p:nvPicPr>
          <p:blipFill>
            <a:blip r:embed="rId3"/>
            <a:stretch>
              <a:fillRect/>
            </a:stretch>
          </p:blipFill>
          <p:spPr>
            <a:xfrm>
              <a:off x="0" y="-1"/>
              <a:ext cx="6891748" cy="6858001"/>
            </a:xfrm>
            <a:prstGeom prst="rect">
              <a:avLst/>
            </a:prstGeom>
          </p:spPr>
        </p:pic>
        <p:sp>
          <p:nvSpPr>
            <p:cNvPr id="9" name="TextBox 8">
              <a:extLst>
                <a:ext uri="{FF2B5EF4-FFF2-40B4-BE49-F238E27FC236}">
                  <a16:creationId xmlns:a16="http://schemas.microsoft.com/office/drawing/2014/main" id="{577E38C2-02BB-FC5E-EB85-C122A5D76BB1}"/>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85D9263-151C-0A73-90F1-1AA3047E530B}"/>
                </a:ext>
              </a:extLst>
            </p:cNvPr>
            <p:cNvSpPr txBox="1"/>
            <p:nvPr/>
          </p:nvSpPr>
          <p:spPr>
            <a:xfrm>
              <a:off x="322077" y="389862"/>
              <a:ext cx="6247592" cy="1631216"/>
            </a:xfrm>
            <a:prstGeom prst="rect">
              <a:avLst/>
            </a:prstGeom>
            <a:no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Impact on </a:t>
              </a:r>
            </a:p>
            <a:p>
              <a:r>
                <a:rPr lang="en-US" sz="5000" b="1" dirty="0">
                  <a:solidFill>
                    <a:schemeClr val="bg1"/>
                  </a:solidFill>
                  <a:latin typeface="Arial" panose="020B0604020202020204" pitchFamily="34" charset="0"/>
                  <a:cs typeface="Arial" panose="020B0604020202020204" pitchFamily="34" charset="0"/>
                </a:rPr>
                <a:t>healthcare system</a:t>
              </a:r>
            </a:p>
          </p:txBody>
        </p:sp>
        <p:sp>
          <p:nvSpPr>
            <p:cNvPr id="5" name="TextBox 4">
              <a:extLst>
                <a:ext uri="{FF2B5EF4-FFF2-40B4-BE49-F238E27FC236}">
                  <a16:creationId xmlns:a16="http://schemas.microsoft.com/office/drawing/2014/main" id="{F18C518D-C877-9227-5FF8-5F995A589A59}"/>
                </a:ext>
              </a:extLst>
            </p:cNvPr>
            <p:cNvSpPr txBox="1"/>
            <p:nvPr/>
          </p:nvSpPr>
          <p:spPr>
            <a:xfrm>
              <a:off x="322077" y="2202916"/>
              <a:ext cx="5456423"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Billions in lost savings for public and              private drug plans</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Reduced money and resources for           hospitals, research, and new care</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Longer wait times for care due to  stretched budgets</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Less competition means there’s       less pressure on pharmaceutical  manufacturers to bring new       medications to market</a:t>
              </a:r>
            </a:p>
          </p:txBody>
        </p:sp>
        <p:pic>
          <p:nvPicPr>
            <p:cNvPr id="10" name="Picture 9">
              <a:extLst>
                <a:ext uri="{FF2B5EF4-FFF2-40B4-BE49-F238E27FC236}">
                  <a16:creationId xmlns:a16="http://schemas.microsoft.com/office/drawing/2014/main" id="{F900287C-ED6D-363C-EE93-82649B10FD2A}"/>
                </a:ext>
              </a:extLst>
            </p:cNvPr>
            <p:cNvPicPr>
              <a:picLocks noChangeAspect="1"/>
            </p:cNvPicPr>
            <p:nvPr/>
          </p:nvPicPr>
          <p:blipFill>
            <a:blip r:embed="rId4"/>
            <a:stretch>
              <a:fillRect/>
            </a:stretch>
          </p:blipFill>
          <p:spPr>
            <a:xfrm>
              <a:off x="4673600" y="4547986"/>
              <a:ext cx="2032000" cy="2126074"/>
            </a:xfrm>
            <a:prstGeom prst="rect">
              <a:avLst/>
            </a:prstGeom>
          </p:spPr>
        </p:pic>
      </p:grpSp>
      <p:sp>
        <p:nvSpPr>
          <p:cNvPr id="7" name="TextBox 6">
            <a:extLst>
              <a:ext uri="{FF2B5EF4-FFF2-40B4-BE49-F238E27FC236}">
                <a16:creationId xmlns:a16="http://schemas.microsoft.com/office/drawing/2014/main" id="{86D0F14E-C548-2450-A09A-65FF0E2CA796}"/>
              </a:ext>
            </a:extLst>
          </p:cNvPr>
          <p:cNvSpPr txBox="1"/>
          <p:nvPr/>
        </p:nvSpPr>
        <p:spPr>
          <a:xfrm>
            <a:off x="7155837" y="521889"/>
            <a:ext cx="4680488" cy="5940088"/>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5</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Pharmaceutical patents should protect innovation for a set period. Some manufacturers use legal maneuvers to extend patents for years beyond their original terms, delaying competition from less costly biosimilars that are safe and effective.</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Learn more: </a:t>
            </a:r>
            <a:r>
              <a:rPr lang="en-CA" sz="2000" dirty="0">
                <a:latin typeface="Calibri" panose="020F0502020204030204" pitchFamily="34" charset="0"/>
                <a:cs typeface="Calibri" panose="020F0502020204030204" pitchFamily="34" charset="0"/>
                <a:hlinkClick r:id="rId5"/>
              </a:rPr>
              <a:t>https://advocacy.jointhealth.org/patients-and-patents/</a:t>
            </a:r>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PatientsandPatents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AffordableMedsNow</a:t>
            </a:r>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CA" sz="2000" dirty="0">
              <a:latin typeface="Calibri" panose="020F0502020204030204" pitchFamily="34" charset="0"/>
              <a:cs typeface="Calibri" panose="020F0502020204030204" pitchFamily="34" charset="0"/>
            </a:endParaRPr>
          </a:p>
          <a:p>
            <a:endParaRPr lang="en-CA" sz="2000" dirty="0"/>
          </a:p>
        </p:txBody>
      </p:sp>
      <p:sp>
        <p:nvSpPr>
          <p:cNvPr id="6" name="Slide Number Placeholder 5">
            <a:extLst>
              <a:ext uri="{FF2B5EF4-FFF2-40B4-BE49-F238E27FC236}">
                <a16:creationId xmlns:a16="http://schemas.microsoft.com/office/drawing/2014/main" id="{6AB47565-830A-E3C1-1CB1-AE6C42566692}"/>
              </a:ext>
            </a:extLst>
          </p:cNvPr>
          <p:cNvSpPr>
            <a:spLocks noGrp="1"/>
          </p:cNvSpPr>
          <p:nvPr>
            <p:ph type="sldNum" sz="quarter" idx="12"/>
          </p:nvPr>
        </p:nvSpPr>
        <p:spPr/>
        <p:txBody>
          <a:bodyPr/>
          <a:lstStyle/>
          <a:p>
            <a:fld id="{329A693F-087A-064D-948C-C41CF87BF249}" type="slidenum">
              <a:rPr lang="en-US" smtClean="0"/>
              <a:t>10</a:t>
            </a:fld>
            <a:endParaRPr lang="en-US"/>
          </a:p>
        </p:txBody>
      </p:sp>
    </p:spTree>
    <p:extLst>
      <p:ext uri="{BB962C8B-B14F-4D97-AF65-F5344CB8AC3E}">
        <p14:creationId xmlns:p14="http://schemas.microsoft.com/office/powerpoint/2010/main" val="36275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538F-2676-C711-08C0-30798F528F9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2EC6C66-AA85-1BBB-93A6-70E1102997E2}"/>
              </a:ext>
            </a:extLst>
          </p:cNvPr>
          <p:cNvGrpSpPr/>
          <p:nvPr/>
        </p:nvGrpSpPr>
        <p:grpSpPr>
          <a:xfrm>
            <a:off x="-1" y="-1"/>
            <a:ext cx="6891747" cy="6851651"/>
            <a:chOff x="-1" y="-1"/>
            <a:chExt cx="6891747" cy="6851651"/>
          </a:xfrm>
        </p:grpSpPr>
        <p:pic>
          <p:nvPicPr>
            <p:cNvPr id="10" name="Picture 9">
              <a:extLst>
                <a:ext uri="{FF2B5EF4-FFF2-40B4-BE49-F238E27FC236}">
                  <a16:creationId xmlns:a16="http://schemas.microsoft.com/office/drawing/2014/main" id="{2943DD7C-4FBA-B761-7331-8A76FC7EB62F}"/>
                </a:ext>
              </a:extLst>
            </p:cNvPr>
            <p:cNvPicPr>
              <a:picLocks noChangeAspect="1"/>
            </p:cNvPicPr>
            <p:nvPr/>
          </p:nvPicPr>
          <p:blipFill>
            <a:blip r:embed="rId2"/>
            <a:stretch>
              <a:fillRect/>
            </a:stretch>
          </p:blipFill>
          <p:spPr>
            <a:xfrm>
              <a:off x="-1" y="-1"/>
              <a:ext cx="6891747" cy="6851651"/>
            </a:xfrm>
            <a:prstGeom prst="rect">
              <a:avLst/>
            </a:prstGeom>
          </p:spPr>
        </p:pic>
        <p:sp>
          <p:nvSpPr>
            <p:cNvPr id="9" name="TextBox 8">
              <a:extLst>
                <a:ext uri="{FF2B5EF4-FFF2-40B4-BE49-F238E27FC236}">
                  <a16:creationId xmlns:a16="http://schemas.microsoft.com/office/drawing/2014/main" id="{84EE4D70-C901-6E8B-BF81-C2A941120912}"/>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B224D9E-9F7D-FEB6-1A0F-1C6B88774750}"/>
                </a:ext>
              </a:extLst>
            </p:cNvPr>
            <p:cNvPicPr>
              <a:picLocks noChangeAspect="1"/>
            </p:cNvPicPr>
            <p:nvPr/>
          </p:nvPicPr>
          <p:blipFill>
            <a:blip r:embed="rId3"/>
            <a:stretch>
              <a:fillRect/>
            </a:stretch>
          </p:blipFill>
          <p:spPr>
            <a:xfrm>
              <a:off x="4562541" y="4938767"/>
              <a:ext cx="1832983" cy="1790106"/>
            </a:xfrm>
            <a:prstGeom prst="rect">
              <a:avLst/>
            </a:prstGeom>
          </p:spPr>
        </p:pic>
        <p:pic>
          <p:nvPicPr>
            <p:cNvPr id="12" name="Picture 11">
              <a:extLst>
                <a:ext uri="{FF2B5EF4-FFF2-40B4-BE49-F238E27FC236}">
                  <a16:creationId xmlns:a16="http://schemas.microsoft.com/office/drawing/2014/main" id="{9B1EAE75-FAC0-48E1-06CE-F7ACB66EE72F}"/>
                </a:ext>
              </a:extLst>
            </p:cNvPr>
            <p:cNvPicPr>
              <a:picLocks noChangeAspect="1"/>
            </p:cNvPicPr>
            <p:nvPr/>
          </p:nvPicPr>
          <p:blipFill>
            <a:blip r:embed="rId4"/>
            <a:stretch>
              <a:fillRect/>
            </a:stretch>
          </p:blipFill>
          <p:spPr>
            <a:xfrm>
              <a:off x="5197878" y="3257853"/>
              <a:ext cx="1501956" cy="1571583"/>
            </a:xfrm>
            <a:prstGeom prst="rect">
              <a:avLst/>
            </a:prstGeom>
          </p:spPr>
        </p:pic>
        <p:pic>
          <p:nvPicPr>
            <p:cNvPr id="13" name="Picture 12">
              <a:extLst>
                <a:ext uri="{FF2B5EF4-FFF2-40B4-BE49-F238E27FC236}">
                  <a16:creationId xmlns:a16="http://schemas.microsoft.com/office/drawing/2014/main" id="{5FDAC165-F28A-54E2-ECA9-B52BD52B9ADD}"/>
                </a:ext>
              </a:extLst>
            </p:cNvPr>
            <p:cNvPicPr>
              <a:picLocks noChangeAspect="1"/>
            </p:cNvPicPr>
            <p:nvPr/>
          </p:nvPicPr>
          <p:blipFill>
            <a:blip r:embed="rId5"/>
            <a:stretch>
              <a:fillRect/>
            </a:stretch>
          </p:blipFill>
          <p:spPr>
            <a:xfrm>
              <a:off x="4882639" y="1433743"/>
              <a:ext cx="1729194" cy="1923485"/>
            </a:xfrm>
            <a:prstGeom prst="rect">
              <a:avLst/>
            </a:prstGeom>
          </p:spPr>
        </p:pic>
        <p:sp>
          <p:nvSpPr>
            <p:cNvPr id="14" name="TextBox 13">
              <a:extLst>
                <a:ext uri="{FF2B5EF4-FFF2-40B4-BE49-F238E27FC236}">
                  <a16:creationId xmlns:a16="http://schemas.microsoft.com/office/drawing/2014/main" id="{C6094053-EE1E-A103-EC8F-006400C39F56}"/>
                </a:ext>
              </a:extLst>
            </p:cNvPr>
            <p:cNvSpPr txBox="1"/>
            <p:nvPr/>
          </p:nvSpPr>
          <p:spPr>
            <a:xfrm>
              <a:off x="322077" y="389862"/>
              <a:ext cx="6247592"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The benefits of         post-patent medications</a:t>
              </a:r>
            </a:p>
          </p:txBody>
        </p:sp>
        <p:sp>
          <p:nvSpPr>
            <p:cNvPr id="15" name="TextBox 14">
              <a:extLst>
                <a:ext uri="{FF2B5EF4-FFF2-40B4-BE49-F238E27FC236}">
                  <a16:creationId xmlns:a16="http://schemas.microsoft.com/office/drawing/2014/main" id="{95D96AA7-D5A0-4644-DB6E-9EB7ED9CFB89}"/>
                </a:ext>
              </a:extLst>
            </p:cNvPr>
            <p:cNvSpPr txBox="1"/>
            <p:nvPr/>
          </p:nvSpPr>
          <p:spPr>
            <a:xfrm>
              <a:off x="322077" y="1775690"/>
              <a:ext cx="5208390"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Generics = up to 95% cheaper</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Biosimilars = 30-50% cheaper</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Lower research costs</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Affordability improves medication adherence  = better health outcomes</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Allow health care providers to        tailor treatment plans based on patient needs rather than what     patient can afford</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Increase treatment options                 for doctors and patients</a:t>
              </a:r>
            </a:p>
          </p:txBody>
        </p:sp>
      </p:grpSp>
      <p:sp>
        <p:nvSpPr>
          <p:cNvPr id="4" name="TextBox 3">
            <a:extLst>
              <a:ext uri="{FF2B5EF4-FFF2-40B4-BE49-F238E27FC236}">
                <a16:creationId xmlns:a16="http://schemas.microsoft.com/office/drawing/2014/main" id="{24D0321F-80A5-5BCC-C454-10539D06A64B}"/>
              </a:ext>
            </a:extLst>
          </p:cNvPr>
          <p:cNvSpPr txBox="1"/>
          <p:nvPr/>
        </p:nvSpPr>
        <p:spPr>
          <a:xfrm>
            <a:off x="7155837" y="521889"/>
            <a:ext cx="4680488" cy="563231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6</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Post-patent medications benefit patients and healthcare systems in many ways: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Make medication more affordable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Improve medication adherence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Allow health care providers to create personalized treatment plans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Learn more: </a:t>
            </a:r>
            <a:r>
              <a:rPr lang="en-CA" sz="2000" dirty="0">
                <a:latin typeface="Calibri" panose="020F0502020204030204" pitchFamily="34" charset="0"/>
                <a:cs typeface="Calibri" panose="020F0502020204030204" pitchFamily="34" charset="0"/>
                <a:hlinkClick r:id="rId6"/>
              </a:rPr>
              <a:t>https://advocacy.jointhealth.org/patients-and-patents/</a:t>
            </a:r>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#PatientsandPatents #AffordableMedsNow</a:t>
            </a:r>
          </a:p>
          <a:p>
            <a:r>
              <a:rPr lang="en-CA" sz="2000" dirty="0">
                <a:latin typeface="Calibri" panose="020F0502020204030204" pitchFamily="34" charset="0"/>
                <a:cs typeface="Calibri" panose="020F0502020204030204" pitchFamily="34" charset="0"/>
              </a:rPr>
              <a:t>@ACEJointHealth @CrohnsColitisFn</a:t>
            </a:r>
          </a:p>
          <a:p>
            <a:endParaRPr lang="en-CA" sz="2000" dirty="0"/>
          </a:p>
        </p:txBody>
      </p:sp>
      <p:sp>
        <p:nvSpPr>
          <p:cNvPr id="2" name="Slide Number Placeholder 1">
            <a:extLst>
              <a:ext uri="{FF2B5EF4-FFF2-40B4-BE49-F238E27FC236}">
                <a16:creationId xmlns:a16="http://schemas.microsoft.com/office/drawing/2014/main" id="{8C8F6886-3C94-2D98-89F1-6B0D47A85E29}"/>
              </a:ext>
            </a:extLst>
          </p:cNvPr>
          <p:cNvSpPr>
            <a:spLocks noGrp="1"/>
          </p:cNvSpPr>
          <p:nvPr>
            <p:ph type="sldNum" sz="quarter" idx="12"/>
          </p:nvPr>
        </p:nvSpPr>
        <p:spPr/>
        <p:txBody>
          <a:bodyPr/>
          <a:lstStyle/>
          <a:p>
            <a:fld id="{329A693F-087A-064D-948C-C41CF87BF249}" type="slidenum">
              <a:rPr lang="en-US" smtClean="0"/>
              <a:t>11</a:t>
            </a:fld>
            <a:endParaRPr lang="en-US"/>
          </a:p>
        </p:txBody>
      </p:sp>
    </p:spTree>
    <p:extLst>
      <p:ext uri="{BB962C8B-B14F-4D97-AF65-F5344CB8AC3E}">
        <p14:creationId xmlns:p14="http://schemas.microsoft.com/office/powerpoint/2010/main" val="379378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5430-E3FA-8EF0-548B-72193906C30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A705C12-B299-9D0A-173D-1169C1BA0572}"/>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CC3AE5D5-6E4D-E42F-1BB0-200544C8D472}"/>
              </a:ext>
            </a:extLst>
          </p:cNvPr>
          <p:cNvGrpSpPr/>
          <p:nvPr/>
        </p:nvGrpSpPr>
        <p:grpSpPr>
          <a:xfrm>
            <a:off x="0" y="-2193"/>
            <a:ext cx="6891746" cy="6860193"/>
            <a:chOff x="0" y="-8542"/>
            <a:chExt cx="6891746" cy="6860193"/>
          </a:xfrm>
        </p:grpSpPr>
        <p:pic>
          <p:nvPicPr>
            <p:cNvPr id="2" name="Picture 1">
              <a:extLst>
                <a:ext uri="{FF2B5EF4-FFF2-40B4-BE49-F238E27FC236}">
                  <a16:creationId xmlns:a16="http://schemas.microsoft.com/office/drawing/2014/main" id="{51018B04-EF85-4252-F3F2-7F0D93878C19}"/>
                </a:ext>
              </a:extLst>
            </p:cNvPr>
            <p:cNvPicPr>
              <a:picLocks noChangeAspect="1"/>
            </p:cNvPicPr>
            <p:nvPr/>
          </p:nvPicPr>
          <p:blipFill>
            <a:blip r:embed="rId2"/>
            <a:stretch>
              <a:fillRect/>
            </a:stretch>
          </p:blipFill>
          <p:spPr>
            <a:xfrm>
              <a:off x="0" y="0"/>
              <a:ext cx="6891746" cy="6851651"/>
            </a:xfrm>
            <a:prstGeom prst="rect">
              <a:avLst/>
            </a:prstGeom>
          </p:spPr>
        </p:pic>
        <p:sp>
          <p:nvSpPr>
            <p:cNvPr id="3" name="TextBox 2">
              <a:extLst>
                <a:ext uri="{FF2B5EF4-FFF2-40B4-BE49-F238E27FC236}">
                  <a16:creationId xmlns:a16="http://schemas.microsoft.com/office/drawing/2014/main" id="{8CADA435-A95E-AEED-0A45-3284B73B734D}"/>
                </a:ext>
              </a:extLst>
            </p:cNvPr>
            <p:cNvSpPr txBox="1"/>
            <p:nvPr/>
          </p:nvSpPr>
          <p:spPr>
            <a:xfrm>
              <a:off x="2103847" y="3722883"/>
              <a:ext cx="4787899" cy="1015663"/>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More patent learning resources for patients</a:t>
              </a:r>
            </a:p>
          </p:txBody>
        </p:sp>
        <p:pic>
          <p:nvPicPr>
            <p:cNvPr id="5" name="Picture 4">
              <a:extLst>
                <a:ext uri="{FF2B5EF4-FFF2-40B4-BE49-F238E27FC236}">
                  <a16:creationId xmlns:a16="http://schemas.microsoft.com/office/drawing/2014/main" id="{BDA7E30C-F22C-4FBE-2235-288791E807DF}"/>
                </a:ext>
              </a:extLst>
            </p:cNvPr>
            <p:cNvPicPr>
              <a:picLocks noChangeAspect="1"/>
            </p:cNvPicPr>
            <p:nvPr/>
          </p:nvPicPr>
          <p:blipFill>
            <a:blip r:embed="rId3"/>
            <a:stretch>
              <a:fillRect/>
            </a:stretch>
          </p:blipFill>
          <p:spPr>
            <a:xfrm>
              <a:off x="0" y="-8542"/>
              <a:ext cx="6891746" cy="3408642"/>
            </a:xfrm>
            <a:prstGeom prst="rect">
              <a:avLst/>
            </a:prstGeom>
          </p:spPr>
        </p:pic>
        <p:pic>
          <p:nvPicPr>
            <p:cNvPr id="6" name="Picture 5">
              <a:extLst>
                <a:ext uri="{FF2B5EF4-FFF2-40B4-BE49-F238E27FC236}">
                  <a16:creationId xmlns:a16="http://schemas.microsoft.com/office/drawing/2014/main" id="{4452BC5B-60DA-C11B-0622-20C8EAE678BB}"/>
                </a:ext>
              </a:extLst>
            </p:cNvPr>
            <p:cNvPicPr>
              <a:picLocks noChangeAspect="1"/>
            </p:cNvPicPr>
            <p:nvPr/>
          </p:nvPicPr>
          <p:blipFill>
            <a:blip r:embed="rId4"/>
            <a:stretch>
              <a:fillRect/>
            </a:stretch>
          </p:blipFill>
          <p:spPr>
            <a:xfrm>
              <a:off x="327913" y="4384446"/>
              <a:ext cx="1168400" cy="1153959"/>
            </a:xfrm>
            <a:prstGeom prst="rect">
              <a:avLst/>
            </a:prstGeom>
          </p:spPr>
        </p:pic>
        <p:grpSp>
          <p:nvGrpSpPr>
            <p:cNvPr id="4" name="Group 3">
              <a:extLst>
                <a:ext uri="{FF2B5EF4-FFF2-40B4-BE49-F238E27FC236}">
                  <a16:creationId xmlns:a16="http://schemas.microsoft.com/office/drawing/2014/main" id="{2D5D9A9F-B8DD-6CCC-8185-330B2BDA8F6C}"/>
                </a:ext>
              </a:extLst>
            </p:cNvPr>
            <p:cNvGrpSpPr/>
            <p:nvPr/>
          </p:nvGrpSpPr>
          <p:grpSpPr>
            <a:xfrm>
              <a:off x="1824225" y="4936493"/>
              <a:ext cx="4735163" cy="1120211"/>
              <a:chOff x="1802192" y="5012787"/>
              <a:chExt cx="4735163" cy="1120211"/>
            </a:xfrm>
          </p:grpSpPr>
          <p:pic>
            <p:nvPicPr>
              <p:cNvPr id="7" name="Picture 6">
                <a:extLst>
                  <a:ext uri="{FF2B5EF4-FFF2-40B4-BE49-F238E27FC236}">
                    <a16:creationId xmlns:a16="http://schemas.microsoft.com/office/drawing/2014/main" id="{CA9C9175-3189-FEAC-3299-B84ABB4EB7B7}"/>
                  </a:ext>
                </a:extLst>
              </p:cNvPr>
              <p:cNvPicPr>
                <a:picLocks noChangeAspect="1"/>
              </p:cNvPicPr>
              <p:nvPr/>
            </p:nvPicPr>
            <p:blipFill>
              <a:blip r:embed="rId5"/>
              <a:stretch>
                <a:fillRect/>
              </a:stretch>
            </p:blipFill>
            <p:spPr>
              <a:xfrm>
                <a:off x="5457854" y="5012787"/>
                <a:ext cx="1079501" cy="1119856"/>
              </a:xfrm>
              <a:prstGeom prst="rect">
                <a:avLst/>
              </a:prstGeom>
            </p:spPr>
          </p:pic>
          <p:pic>
            <p:nvPicPr>
              <p:cNvPr id="8" name="Picture 7">
                <a:extLst>
                  <a:ext uri="{FF2B5EF4-FFF2-40B4-BE49-F238E27FC236}">
                    <a16:creationId xmlns:a16="http://schemas.microsoft.com/office/drawing/2014/main" id="{2E2CE70A-8CAB-FE5C-6637-C9CE718B0ED6}"/>
                  </a:ext>
                </a:extLst>
              </p:cNvPr>
              <p:cNvPicPr>
                <a:picLocks noChangeAspect="1"/>
              </p:cNvPicPr>
              <p:nvPr/>
            </p:nvPicPr>
            <p:blipFill>
              <a:blip r:embed="rId6"/>
              <a:stretch>
                <a:fillRect/>
              </a:stretch>
            </p:blipFill>
            <p:spPr>
              <a:xfrm>
                <a:off x="1802192" y="5053143"/>
                <a:ext cx="1079500" cy="1079500"/>
              </a:xfrm>
              <a:prstGeom prst="rect">
                <a:avLst/>
              </a:prstGeom>
            </p:spPr>
          </p:pic>
          <p:pic>
            <p:nvPicPr>
              <p:cNvPr id="16" name="Picture 15">
                <a:extLst>
                  <a:ext uri="{FF2B5EF4-FFF2-40B4-BE49-F238E27FC236}">
                    <a16:creationId xmlns:a16="http://schemas.microsoft.com/office/drawing/2014/main" id="{22D05199-AB1A-2A14-7239-C50F2704AF3D}"/>
                  </a:ext>
                </a:extLst>
              </p:cNvPr>
              <p:cNvPicPr>
                <a:picLocks noChangeAspect="1"/>
              </p:cNvPicPr>
              <p:nvPr/>
            </p:nvPicPr>
            <p:blipFill>
              <a:blip r:embed="rId7"/>
              <a:stretch>
                <a:fillRect/>
              </a:stretch>
            </p:blipFill>
            <p:spPr>
              <a:xfrm>
                <a:off x="2970592" y="5053497"/>
                <a:ext cx="1079501" cy="1079501"/>
              </a:xfrm>
              <a:prstGeom prst="rect">
                <a:avLst/>
              </a:prstGeom>
            </p:spPr>
          </p:pic>
          <p:pic>
            <p:nvPicPr>
              <p:cNvPr id="17" name="Picture 16">
                <a:extLst>
                  <a:ext uri="{FF2B5EF4-FFF2-40B4-BE49-F238E27FC236}">
                    <a16:creationId xmlns:a16="http://schemas.microsoft.com/office/drawing/2014/main" id="{A5BB2A40-2D75-F309-D879-243B51CDF7D3}"/>
                  </a:ext>
                </a:extLst>
              </p:cNvPr>
              <p:cNvPicPr>
                <a:picLocks noChangeAspect="1"/>
              </p:cNvPicPr>
              <p:nvPr/>
            </p:nvPicPr>
            <p:blipFill>
              <a:blip r:embed="rId8"/>
              <a:stretch>
                <a:fillRect/>
              </a:stretch>
            </p:blipFill>
            <p:spPr>
              <a:xfrm>
                <a:off x="4214223" y="5037720"/>
                <a:ext cx="1079501" cy="1094923"/>
              </a:xfrm>
              <a:prstGeom prst="rect">
                <a:avLst/>
              </a:prstGeom>
            </p:spPr>
          </p:pic>
        </p:grpSp>
      </p:grpSp>
      <p:sp>
        <p:nvSpPr>
          <p:cNvPr id="12" name="TextBox 11">
            <a:extLst>
              <a:ext uri="{FF2B5EF4-FFF2-40B4-BE49-F238E27FC236}">
                <a16:creationId xmlns:a16="http://schemas.microsoft.com/office/drawing/2014/main" id="{2569C7CC-AD41-B586-6E57-98CC53670763}"/>
              </a:ext>
            </a:extLst>
          </p:cNvPr>
          <p:cNvSpPr txBox="1"/>
          <p:nvPr/>
        </p:nvSpPr>
        <p:spPr>
          <a:xfrm>
            <a:off x="7155837" y="521889"/>
            <a:ext cx="4680488" cy="649408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7</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Patent games are hurting health equity.</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1 in 4 Canadians struggle to afford their prescriptions. Some pharmaceutical manufacturers use legal maneuvers in the patent system to delay affordable medications from entering the market.</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Read more: </a:t>
            </a:r>
            <a:r>
              <a:rPr lang="en-CA" sz="2000" dirty="0">
                <a:latin typeface="Calibri" panose="020F0502020204030204" pitchFamily="34" charset="0"/>
                <a:cs typeface="Calibri" panose="020F0502020204030204" pitchFamily="34" charset="0"/>
                <a:hlinkClick r:id="rId9"/>
              </a:rPr>
              <a:t>https://advocacy.jointhealth.org/patients-and-patents/</a:t>
            </a:r>
            <a:endParaRPr lang="en-CA" sz="20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PatientsandPatents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DrugPatents</a:t>
            </a:r>
            <a:r>
              <a:rPr lang="en-CA" sz="2000" dirty="0">
                <a:latin typeface="Calibri" panose="020F0502020204030204" pitchFamily="34" charset="0"/>
                <a:cs typeface="Calibri" panose="020F0502020204030204" pitchFamily="34" charset="0"/>
              </a:rPr>
              <a:t> #HealthEquity </a:t>
            </a: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CA" sz="2000" dirty="0">
              <a:latin typeface="Calibri" panose="020F0502020204030204" pitchFamily="34" charset="0"/>
              <a:cs typeface="Calibri" panose="020F0502020204030204" pitchFamily="34" charset="0"/>
            </a:endParaRPr>
          </a:p>
          <a:p>
            <a:endParaRPr lang="en-CA" dirty="0"/>
          </a:p>
          <a:p>
            <a:endParaRPr lang="en-CA" sz="2000" dirty="0"/>
          </a:p>
        </p:txBody>
      </p:sp>
      <p:sp>
        <p:nvSpPr>
          <p:cNvPr id="11" name="Slide Number Placeholder 10">
            <a:extLst>
              <a:ext uri="{FF2B5EF4-FFF2-40B4-BE49-F238E27FC236}">
                <a16:creationId xmlns:a16="http://schemas.microsoft.com/office/drawing/2014/main" id="{0290FA1A-9658-F5A3-F7C8-EA831B1EFAFB}"/>
              </a:ext>
            </a:extLst>
          </p:cNvPr>
          <p:cNvSpPr>
            <a:spLocks noGrp="1"/>
          </p:cNvSpPr>
          <p:nvPr>
            <p:ph type="sldNum" sz="quarter" idx="12"/>
          </p:nvPr>
        </p:nvSpPr>
        <p:spPr/>
        <p:txBody>
          <a:bodyPr/>
          <a:lstStyle/>
          <a:p>
            <a:fld id="{329A693F-087A-064D-948C-C41CF87BF249}" type="slidenum">
              <a:rPr lang="en-US" smtClean="0"/>
              <a:t>12</a:t>
            </a:fld>
            <a:endParaRPr lang="en-US"/>
          </a:p>
        </p:txBody>
      </p:sp>
    </p:spTree>
    <p:extLst>
      <p:ext uri="{BB962C8B-B14F-4D97-AF65-F5344CB8AC3E}">
        <p14:creationId xmlns:p14="http://schemas.microsoft.com/office/powerpoint/2010/main" val="113093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39EB-D7B4-FADC-B736-DBD9DD7A083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2E87DF5-E2DE-47A4-C4A7-1E42B0275B1B}"/>
              </a:ext>
            </a:extLst>
          </p:cNvPr>
          <p:cNvGrpSpPr/>
          <p:nvPr/>
        </p:nvGrpSpPr>
        <p:grpSpPr>
          <a:xfrm>
            <a:off x="0" y="6349"/>
            <a:ext cx="6891746" cy="6851651"/>
            <a:chOff x="0" y="-2"/>
            <a:chExt cx="6891746" cy="6851651"/>
          </a:xfrm>
        </p:grpSpPr>
        <p:pic>
          <p:nvPicPr>
            <p:cNvPr id="4" name="Picture 3">
              <a:extLst>
                <a:ext uri="{FF2B5EF4-FFF2-40B4-BE49-F238E27FC236}">
                  <a16:creationId xmlns:a16="http://schemas.microsoft.com/office/drawing/2014/main" id="{AA342B45-943B-5DF8-9240-5D8128F7AA4E}"/>
                </a:ext>
              </a:extLst>
            </p:cNvPr>
            <p:cNvPicPr>
              <a:picLocks noChangeAspect="1"/>
            </p:cNvPicPr>
            <p:nvPr/>
          </p:nvPicPr>
          <p:blipFill>
            <a:blip r:embed="rId2"/>
            <a:stretch>
              <a:fillRect/>
            </a:stretch>
          </p:blipFill>
          <p:spPr>
            <a:xfrm>
              <a:off x="0" y="6351"/>
              <a:ext cx="6891746" cy="6845298"/>
            </a:xfrm>
            <a:prstGeom prst="rect">
              <a:avLst/>
            </a:prstGeom>
          </p:spPr>
        </p:pic>
        <p:sp>
          <p:nvSpPr>
            <p:cNvPr id="9" name="TextBox 8">
              <a:extLst>
                <a:ext uri="{FF2B5EF4-FFF2-40B4-BE49-F238E27FC236}">
                  <a16:creationId xmlns:a16="http://schemas.microsoft.com/office/drawing/2014/main" id="{7C8FBFC2-6FD6-13B9-169F-B859A6722EB4}"/>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93965DB5-FDE5-D994-0DC3-269E60FD5DF5}"/>
                </a:ext>
              </a:extLst>
            </p:cNvPr>
            <p:cNvGrpSpPr/>
            <p:nvPr/>
          </p:nvGrpSpPr>
          <p:grpSpPr>
            <a:xfrm>
              <a:off x="0" y="-2"/>
              <a:ext cx="6891746" cy="5536858"/>
              <a:chOff x="0" y="-2"/>
              <a:chExt cx="6891746" cy="5536858"/>
            </a:xfrm>
          </p:grpSpPr>
          <p:sp>
            <p:nvSpPr>
              <p:cNvPr id="10" name="TextBox 9">
                <a:extLst>
                  <a:ext uri="{FF2B5EF4-FFF2-40B4-BE49-F238E27FC236}">
                    <a16:creationId xmlns:a16="http://schemas.microsoft.com/office/drawing/2014/main" id="{BA9AD8E4-CC0F-DC89-65B7-5FA3B7F01117}"/>
                  </a:ext>
                </a:extLst>
              </p:cNvPr>
              <p:cNvSpPr txBox="1"/>
              <p:nvPr/>
            </p:nvSpPr>
            <p:spPr>
              <a:xfrm>
                <a:off x="2072500" y="3828696"/>
                <a:ext cx="4643623" cy="1708160"/>
              </a:xfrm>
              <a:prstGeom prst="rect">
                <a:avLst/>
              </a:prstGeom>
              <a:noFill/>
            </p:spPr>
            <p:txBody>
              <a:bodyPr wrap="square" rtlCol="0">
                <a:spAutoFit/>
              </a:bodyPr>
              <a:lstStyle/>
              <a:p>
                <a:r>
                  <a:rPr lang="en-US" sz="3500" b="1" dirty="0">
                    <a:solidFill>
                      <a:schemeClr val="bg1"/>
                    </a:solidFill>
                    <a:latin typeface="Arial" panose="020B0604020202020204" pitchFamily="34" charset="0"/>
                    <a:cs typeface="Arial" panose="020B0604020202020204" pitchFamily="34" charset="0"/>
                  </a:rPr>
                  <a:t>Join the </a:t>
                </a:r>
              </a:p>
              <a:p>
                <a:r>
                  <a:rPr lang="en-US" sz="3500" b="1" dirty="0">
                    <a:solidFill>
                      <a:schemeClr val="bg1"/>
                    </a:solidFill>
                    <a:latin typeface="Arial" panose="020B0604020202020204" pitchFamily="34" charset="0"/>
                    <a:cs typeface="Arial" panose="020B0604020202020204" pitchFamily="34" charset="0"/>
                  </a:rPr>
                  <a:t>Patients and patents campaign today!</a:t>
                </a:r>
              </a:p>
            </p:txBody>
          </p:sp>
          <p:pic>
            <p:nvPicPr>
              <p:cNvPr id="11" name="Picture 10">
                <a:extLst>
                  <a:ext uri="{FF2B5EF4-FFF2-40B4-BE49-F238E27FC236}">
                    <a16:creationId xmlns:a16="http://schemas.microsoft.com/office/drawing/2014/main" id="{84954552-F778-5C90-9C9D-FE8744803CC0}"/>
                  </a:ext>
                </a:extLst>
              </p:cNvPr>
              <p:cNvPicPr>
                <a:picLocks noChangeAspect="1"/>
              </p:cNvPicPr>
              <p:nvPr/>
            </p:nvPicPr>
            <p:blipFill>
              <a:blip r:embed="rId3"/>
              <a:stretch>
                <a:fillRect/>
              </a:stretch>
            </p:blipFill>
            <p:spPr>
              <a:xfrm>
                <a:off x="0" y="-2"/>
                <a:ext cx="6891746" cy="3408642"/>
              </a:xfrm>
              <a:prstGeom prst="rect">
                <a:avLst/>
              </a:prstGeom>
            </p:spPr>
          </p:pic>
          <p:pic>
            <p:nvPicPr>
              <p:cNvPr id="12" name="Picture 11">
                <a:extLst>
                  <a:ext uri="{FF2B5EF4-FFF2-40B4-BE49-F238E27FC236}">
                    <a16:creationId xmlns:a16="http://schemas.microsoft.com/office/drawing/2014/main" id="{209F0934-17C2-B3C7-F4DA-82101C699D9C}"/>
                  </a:ext>
                </a:extLst>
              </p:cNvPr>
              <p:cNvPicPr>
                <a:picLocks noChangeAspect="1"/>
              </p:cNvPicPr>
              <p:nvPr/>
            </p:nvPicPr>
            <p:blipFill>
              <a:blip r:embed="rId4"/>
              <a:stretch>
                <a:fillRect/>
              </a:stretch>
            </p:blipFill>
            <p:spPr>
              <a:xfrm>
                <a:off x="309377" y="3867118"/>
                <a:ext cx="1587500" cy="1567879"/>
              </a:xfrm>
              <a:prstGeom prst="rect">
                <a:avLst/>
              </a:prstGeom>
            </p:spPr>
          </p:pic>
        </p:grpSp>
      </p:grpSp>
      <p:sp>
        <p:nvSpPr>
          <p:cNvPr id="6" name="TextBox 5">
            <a:extLst>
              <a:ext uri="{FF2B5EF4-FFF2-40B4-BE49-F238E27FC236}">
                <a16:creationId xmlns:a16="http://schemas.microsoft.com/office/drawing/2014/main" id="{18FBCB47-7528-F67C-8694-F701A4227181}"/>
              </a:ext>
            </a:extLst>
          </p:cNvPr>
          <p:cNvSpPr txBox="1"/>
          <p:nvPr/>
        </p:nvSpPr>
        <p:spPr>
          <a:xfrm>
            <a:off x="7155837" y="521889"/>
            <a:ext cx="4680488" cy="5940088"/>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8</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Join the #Patientsandpatents campaign today to: </a:t>
            </a:r>
          </a:p>
          <a:p>
            <a:r>
              <a:rPr lang="en-CA" sz="2000" dirty="0">
                <a:latin typeface="Calibri" panose="020F0502020204030204" pitchFamily="34" charset="0"/>
                <a:cs typeface="Calibri" panose="020F0502020204030204" pitchFamily="34" charset="0"/>
              </a:rPr>
              <a:t>•Increase awareness about the impact of patents on patients and the healthcare system</a:t>
            </a:r>
          </a:p>
          <a:p>
            <a:r>
              <a:rPr lang="en-CA" sz="2000" dirty="0">
                <a:latin typeface="Calibri" panose="020F0502020204030204" pitchFamily="34" charset="0"/>
                <a:cs typeface="Calibri" panose="020F0502020204030204" pitchFamily="34" charset="0"/>
              </a:rPr>
              <a:t>•Promote health equity </a:t>
            </a:r>
          </a:p>
          <a:p>
            <a:r>
              <a:rPr lang="en-CA" sz="2000" dirty="0">
                <a:latin typeface="Calibri" panose="020F0502020204030204" pitchFamily="34" charset="0"/>
                <a:cs typeface="Calibri" panose="020F0502020204030204" pitchFamily="34" charset="0"/>
              </a:rPr>
              <a:t>•Increase treatment options for patients</a:t>
            </a:r>
          </a:p>
          <a:p>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Join now: </a:t>
            </a:r>
            <a:r>
              <a:rPr lang="en-CA" sz="2000" dirty="0">
                <a:latin typeface="Calibri" panose="020F0502020204030204" pitchFamily="34" charset="0"/>
                <a:cs typeface="Calibri" panose="020F0502020204030204" pitchFamily="34" charset="0"/>
                <a:hlinkClick r:id="rId5"/>
              </a:rPr>
              <a:t>https://advocacy.jointhealth.org/patients-and-patents/</a:t>
            </a:r>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PatientsandPatents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AffordableMedsNow</a:t>
            </a:r>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CA" sz="2000" dirty="0">
              <a:latin typeface="Calibri" panose="020F0502020204030204" pitchFamily="34" charset="0"/>
              <a:cs typeface="Calibri" panose="020F0502020204030204" pitchFamily="34" charset="0"/>
            </a:endParaRPr>
          </a:p>
          <a:p>
            <a:endParaRPr lang="en-CA" sz="2000" dirty="0"/>
          </a:p>
        </p:txBody>
      </p:sp>
      <p:sp>
        <p:nvSpPr>
          <p:cNvPr id="5" name="Slide Number Placeholder 4">
            <a:extLst>
              <a:ext uri="{FF2B5EF4-FFF2-40B4-BE49-F238E27FC236}">
                <a16:creationId xmlns:a16="http://schemas.microsoft.com/office/drawing/2014/main" id="{02059294-B98A-550B-2293-26CDE52DD43F}"/>
              </a:ext>
            </a:extLst>
          </p:cNvPr>
          <p:cNvSpPr>
            <a:spLocks noGrp="1"/>
          </p:cNvSpPr>
          <p:nvPr>
            <p:ph type="sldNum" sz="quarter" idx="12"/>
          </p:nvPr>
        </p:nvSpPr>
        <p:spPr/>
        <p:txBody>
          <a:bodyPr/>
          <a:lstStyle/>
          <a:p>
            <a:fld id="{329A693F-087A-064D-948C-C41CF87BF249}" type="slidenum">
              <a:rPr lang="en-US" smtClean="0"/>
              <a:t>13</a:t>
            </a:fld>
            <a:endParaRPr lang="en-US"/>
          </a:p>
        </p:txBody>
      </p:sp>
    </p:spTree>
    <p:extLst>
      <p:ext uri="{BB962C8B-B14F-4D97-AF65-F5344CB8AC3E}">
        <p14:creationId xmlns:p14="http://schemas.microsoft.com/office/powerpoint/2010/main" val="13057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8A1-2BBE-BEB4-2701-E2E2888098FD}"/>
              </a:ext>
            </a:extLst>
          </p:cNvPr>
          <p:cNvSpPr>
            <a:spLocks noGrp="1"/>
          </p:cNvSpPr>
          <p:nvPr>
            <p:ph type="title"/>
          </p:nvPr>
        </p:nvSpPr>
        <p:spPr>
          <a:xfrm>
            <a:off x="521109" y="336232"/>
            <a:ext cx="11148377" cy="1325563"/>
          </a:xfrm>
        </p:spPr>
        <p:txBody>
          <a:bodyPr>
            <a:normAutofit/>
          </a:bodyPr>
          <a:lstStyle/>
          <a:p>
            <a:r>
              <a:rPr lang="en-CA" sz="3200" b="1" dirty="0">
                <a:latin typeface="Calibri" panose="020F0502020204030204" pitchFamily="34" charset="0"/>
                <a:ea typeface="Calibri" panose="020F0502020204030204" pitchFamily="34" charset="0"/>
                <a:cs typeface="Calibri" panose="020F0502020204030204" pitchFamily="34" charset="0"/>
              </a:rPr>
              <a:t>Patients and patents:</a:t>
            </a:r>
            <a:br>
              <a:rPr lang="en-CA" sz="3200" b="1" dirty="0">
                <a:latin typeface="Calibri" panose="020F0502020204030204" pitchFamily="34" charset="0"/>
                <a:ea typeface="Calibri" panose="020F0502020204030204" pitchFamily="34" charset="0"/>
                <a:cs typeface="Calibri" panose="020F0502020204030204" pitchFamily="34" charset="0"/>
              </a:rPr>
            </a:br>
            <a:r>
              <a:rPr lang="en-CA" sz="3200" b="1" dirty="0">
                <a:latin typeface="Calibri" panose="020F0502020204030204" pitchFamily="34" charset="0"/>
                <a:ea typeface="Calibri" panose="020F0502020204030204" pitchFamily="34" charset="0"/>
                <a:cs typeface="Calibri" panose="020F0502020204030204" pitchFamily="34" charset="0"/>
              </a:rPr>
              <a:t>Websites and social media information</a:t>
            </a:r>
          </a:p>
        </p:txBody>
      </p:sp>
      <p:graphicFrame>
        <p:nvGraphicFramePr>
          <p:cNvPr id="4" name="Content Placeholder 3">
            <a:extLst>
              <a:ext uri="{FF2B5EF4-FFF2-40B4-BE49-F238E27FC236}">
                <a16:creationId xmlns:a16="http://schemas.microsoft.com/office/drawing/2014/main" id="{296F7814-A7C5-91DF-901D-E7A8930B5EE9}"/>
              </a:ext>
            </a:extLst>
          </p:cNvPr>
          <p:cNvGraphicFramePr>
            <a:graphicFrameLocks noGrp="1"/>
          </p:cNvGraphicFramePr>
          <p:nvPr>
            <p:ph idx="1"/>
            <p:extLst>
              <p:ext uri="{D42A27DB-BD31-4B8C-83A1-F6EECF244321}">
                <p14:modId xmlns:p14="http://schemas.microsoft.com/office/powerpoint/2010/main" val="3313714674"/>
              </p:ext>
            </p:extLst>
          </p:nvPr>
        </p:nvGraphicFramePr>
        <p:xfrm>
          <a:off x="522513" y="1553641"/>
          <a:ext cx="11148377" cy="4790440"/>
        </p:xfrm>
        <a:graphic>
          <a:graphicData uri="http://schemas.openxmlformats.org/drawingml/2006/table">
            <a:tbl>
              <a:tblPr firstRow="1" bandRow="1">
                <a:tableStyleId>{5C22544A-7EE6-4342-B048-85BDC9FD1C3A}</a:tableStyleId>
              </a:tblPr>
              <a:tblGrid>
                <a:gridCol w="1404610">
                  <a:extLst>
                    <a:ext uri="{9D8B030D-6E8A-4147-A177-3AD203B41FA5}">
                      <a16:colId xmlns:a16="http://schemas.microsoft.com/office/drawing/2014/main" val="2744431116"/>
                    </a:ext>
                  </a:extLst>
                </a:gridCol>
                <a:gridCol w="2082481">
                  <a:extLst>
                    <a:ext uri="{9D8B030D-6E8A-4147-A177-3AD203B41FA5}">
                      <a16:colId xmlns:a16="http://schemas.microsoft.com/office/drawing/2014/main" val="910388968"/>
                    </a:ext>
                  </a:extLst>
                </a:gridCol>
                <a:gridCol w="2212602">
                  <a:extLst>
                    <a:ext uri="{9D8B030D-6E8A-4147-A177-3AD203B41FA5}">
                      <a16:colId xmlns:a16="http://schemas.microsoft.com/office/drawing/2014/main" val="1701432714"/>
                    </a:ext>
                  </a:extLst>
                </a:gridCol>
                <a:gridCol w="2322026">
                  <a:extLst>
                    <a:ext uri="{9D8B030D-6E8A-4147-A177-3AD203B41FA5}">
                      <a16:colId xmlns:a16="http://schemas.microsoft.com/office/drawing/2014/main" val="1513321861"/>
                    </a:ext>
                  </a:extLst>
                </a:gridCol>
                <a:gridCol w="3126658">
                  <a:extLst>
                    <a:ext uri="{9D8B030D-6E8A-4147-A177-3AD203B41FA5}">
                      <a16:colId xmlns:a16="http://schemas.microsoft.com/office/drawing/2014/main" val="2043917543"/>
                    </a:ext>
                  </a:extLst>
                </a:gridCol>
              </a:tblGrid>
              <a:tr h="370840">
                <a:tc>
                  <a:txBody>
                    <a:bodyPr/>
                    <a:lstStyle/>
                    <a:p>
                      <a:r>
                        <a:rPr lang="en-CA" b="1" dirty="0"/>
                        <a:t>Asset</a:t>
                      </a:r>
                    </a:p>
                  </a:txBody>
                  <a:tcPr/>
                </a:tc>
                <a:tc>
                  <a:txBody>
                    <a:bodyPr/>
                    <a:lstStyle/>
                    <a:p>
                      <a:pPr algn="ctr"/>
                      <a:r>
                        <a:rPr lang="en-CA" dirty="0"/>
                        <a:t>Patients </a:t>
                      </a:r>
                      <a:r>
                        <a:rPr lang="en-CA"/>
                        <a:t>and patents</a:t>
                      </a:r>
                      <a:endParaRPr lang="en-CA" dirty="0"/>
                    </a:p>
                  </a:txBody>
                  <a:tcPr/>
                </a:tc>
                <a:tc>
                  <a:txBody>
                    <a:bodyPr/>
                    <a:lstStyle/>
                    <a:p>
                      <a:pPr algn="ctr"/>
                      <a:r>
                        <a:rPr lang="en-CA" dirty="0"/>
                        <a:t>Arthritis Consumer Experts</a:t>
                      </a:r>
                    </a:p>
                  </a:txBody>
                  <a:tcPr/>
                </a:tc>
                <a:tc>
                  <a:txBody>
                    <a:bodyPr/>
                    <a:lstStyle/>
                    <a:p>
                      <a:pPr algn="ctr"/>
                      <a:r>
                        <a:rPr lang="en-CA" dirty="0"/>
                        <a:t>Australian Patient Advocacy Alliance</a:t>
                      </a:r>
                    </a:p>
                  </a:txBody>
                  <a:tcPr/>
                </a:tc>
                <a:tc>
                  <a:txBody>
                    <a:bodyPr/>
                    <a:lstStyle/>
                    <a:p>
                      <a:pPr algn="ctr"/>
                      <a:r>
                        <a:rPr lang="en-CA" dirty="0"/>
                        <a:t>Crohn’s &amp; Colitis Foundation</a:t>
                      </a:r>
                    </a:p>
                  </a:txBody>
                  <a:tcPr/>
                </a:tc>
                <a:extLst>
                  <a:ext uri="{0D108BD9-81ED-4DB2-BD59-A6C34878D82A}">
                    <a16:rowId xmlns:a16="http://schemas.microsoft.com/office/drawing/2014/main" val="775538470"/>
                  </a:ext>
                </a:extLst>
              </a:tr>
              <a:tr h="370840">
                <a:tc>
                  <a:txBody>
                    <a:bodyPr/>
                    <a:lstStyle/>
                    <a:p>
                      <a:r>
                        <a:rPr lang="en-CA" b="1" dirty="0"/>
                        <a:t>Website</a:t>
                      </a:r>
                    </a:p>
                  </a:txBody>
                  <a:tcPr/>
                </a:tc>
                <a:tc>
                  <a:txBody>
                    <a:bodyPr/>
                    <a:lstStyle/>
                    <a:p>
                      <a:pPr algn="ctr"/>
                      <a:r>
                        <a:rPr lang="en-CA" dirty="0">
                          <a:hlinkClick r:id="rId2"/>
                        </a:rPr>
                        <a:t>https://advocacy.jointhealth.org/patients-and-patents/</a:t>
                      </a:r>
                      <a:r>
                        <a:rPr lang="en-CA" dirty="0"/>
                        <a:t> </a:t>
                      </a:r>
                    </a:p>
                  </a:txBody>
                  <a:tcPr/>
                </a:tc>
                <a:tc>
                  <a:txBody>
                    <a:bodyPr/>
                    <a:lstStyle/>
                    <a:p>
                      <a:pPr algn="ctr"/>
                      <a:r>
                        <a:rPr lang="en-CA" dirty="0">
                          <a:hlinkClick r:id="rId3"/>
                        </a:rPr>
                        <a:t>www.jointhealth.org</a:t>
                      </a:r>
                      <a:r>
                        <a:rPr lang="en-CA" dirty="0"/>
                        <a:t> </a:t>
                      </a:r>
                    </a:p>
                  </a:txBody>
                  <a:tcPr/>
                </a:tc>
                <a:tc>
                  <a:txBody>
                    <a:bodyPr/>
                    <a:lstStyle/>
                    <a:p>
                      <a:pPr algn="ctr"/>
                      <a:r>
                        <a:rPr lang="en-CA" dirty="0">
                          <a:hlinkClick r:id="rId4"/>
                        </a:rPr>
                        <a:t>www.patientadvocacyalliance.org.au</a:t>
                      </a:r>
                      <a:r>
                        <a:rPr lang="en-CA" dirty="0"/>
                        <a:t>  </a:t>
                      </a:r>
                    </a:p>
                  </a:txBody>
                  <a:tcPr/>
                </a:tc>
                <a:tc>
                  <a:txBody>
                    <a:bodyPr/>
                    <a:lstStyle/>
                    <a:p>
                      <a:pPr algn="ctr"/>
                      <a:r>
                        <a:rPr lang="en-CA" dirty="0">
                          <a:hlinkClick r:id="rId5"/>
                        </a:rPr>
                        <a:t>www.crohnscolitisfoundation.org</a:t>
                      </a:r>
                      <a:r>
                        <a:rPr lang="en-CA" dirty="0"/>
                        <a:t> </a:t>
                      </a:r>
                    </a:p>
                  </a:txBody>
                  <a:tcPr/>
                </a:tc>
                <a:extLst>
                  <a:ext uri="{0D108BD9-81ED-4DB2-BD59-A6C34878D82A}">
                    <a16:rowId xmlns:a16="http://schemas.microsoft.com/office/drawing/2014/main" val="3765820884"/>
                  </a:ext>
                </a:extLst>
              </a:tr>
              <a:tr h="370840">
                <a:tc>
                  <a:txBody>
                    <a:bodyPr/>
                    <a:lstStyle/>
                    <a:p>
                      <a:r>
                        <a:rPr lang="en-CA" b="1" dirty="0"/>
                        <a:t>Facebook</a:t>
                      </a:r>
                    </a:p>
                  </a:txBody>
                  <a:tcPr/>
                </a:tc>
                <a:tc>
                  <a:txBody>
                    <a:bodyPr/>
                    <a:lstStyle/>
                    <a:p>
                      <a:pPr algn="ctr"/>
                      <a:r>
                        <a:rPr lang="en-CA" dirty="0"/>
                        <a:t>X</a:t>
                      </a:r>
                    </a:p>
                  </a:txBody>
                  <a:tcPr/>
                </a:tc>
                <a:tc>
                  <a:txBody>
                    <a:bodyPr/>
                    <a:lstStyle/>
                    <a:p>
                      <a:pPr algn="ctr"/>
                      <a:r>
                        <a:rPr lang="en-CA" dirty="0">
                          <a:hlinkClick r:id="rId6"/>
                        </a:rPr>
                        <a:t>@ACEJointHealth</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7"/>
                        </a:rPr>
                        <a:t>@ccfafb</a:t>
                      </a:r>
                      <a:endParaRPr lang="en-CA" dirty="0"/>
                    </a:p>
                  </a:txBody>
                  <a:tcPr/>
                </a:tc>
                <a:extLst>
                  <a:ext uri="{0D108BD9-81ED-4DB2-BD59-A6C34878D82A}">
                    <a16:rowId xmlns:a16="http://schemas.microsoft.com/office/drawing/2014/main" val="4155385628"/>
                  </a:ext>
                </a:extLst>
              </a:tr>
              <a:tr h="370840">
                <a:tc>
                  <a:txBody>
                    <a:bodyPr/>
                    <a:lstStyle/>
                    <a:p>
                      <a:r>
                        <a:rPr lang="en-CA" b="1" dirty="0"/>
                        <a:t>Instagram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hlinkClick r:id="rId8"/>
                        </a:rPr>
                        <a:t>@ACEJointHealth</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9"/>
                        </a:rPr>
                        <a:t>@crohnscolitisfoundation</a:t>
                      </a:r>
                      <a:endParaRPr lang="en-CA" dirty="0"/>
                    </a:p>
                  </a:txBody>
                  <a:tcPr/>
                </a:tc>
                <a:extLst>
                  <a:ext uri="{0D108BD9-81ED-4DB2-BD59-A6C34878D82A}">
                    <a16:rowId xmlns:a16="http://schemas.microsoft.com/office/drawing/2014/main" val="3937941410"/>
                  </a:ext>
                </a:extLst>
              </a:tr>
              <a:tr h="370840">
                <a:tc>
                  <a:txBody>
                    <a:bodyPr/>
                    <a:lstStyle/>
                    <a:p>
                      <a:r>
                        <a:rPr lang="en-CA" b="1"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hlinkClick r:id="rId10"/>
                        </a:rPr>
                        <a:t>@ACEJointHealth</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1"/>
                        </a:rPr>
                        <a:t>@CrohnsColitisFn</a:t>
                      </a:r>
                      <a:endParaRPr lang="en-CA" dirty="0"/>
                    </a:p>
                  </a:txBody>
                  <a:tcPr/>
                </a:tc>
                <a:extLst>
                  <a:ext uri="{0D108BD9-81ED-4DB2-BD59-A6C34878D82A}">
                    <a16:rowId xmlns:a16="http://schemas.microsoft.com/office/drawing/2014/main" val="3085163713"/>
                  </a:ext>
                </a:extLst>
              </a:tr>
              <a:tr h="370840">
                <a:tc>
                  <a:txBody>
                    <a:bodyPr/>
                    <a:lstStyle/>
                    <a:p>
                      <a:r>
                        <a:rPr lang="en-CA" b="1" dirty="0"/>
                        <a:t>BlueSky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2"/>
                        </a:rPr>
                        <a:t>@ACEJointHealth</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3"/>
                        </a:rPr>
                        <a:t>@crohnscolitisfdn</a:t>
                      </a:r>
                      <a:endParaRPr lang="en-CA" dirty="0"/>
                    </a:p>
                  </a:txBody>
                  <a:tcPr/>
                </a:tc>
                <a:extLst>
                  <a:ext uri="{0D108BD9-81ED-4DB2-BD59-A6C34878D82A}">
                    <a16:rowId xmlns:a16="http://schemas.microsoft.com/office/drawing/2014/main" val="2067664095"/>
                  </a:ext>
                </a:extLst>
              </a:tr>
              <a:tr h="370840">
                <a:tc>
                  <a:txBody>
                    <a:bodyPr/>
                    <a:lstStyle/>
                    <a:p>
                      <a:r>
                        <a:rPr lang="en-CA" b="1" dirty="0"/>
                        <a:t>LinkedIn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pPr algn="ctr"/>
                      <a:r>
                        <a:rPr lang="en-CA" dirty="0">
                          <a:hlinkClick r:id="rId14"/>
                        </a:rPr>
                        <a:t>Arthritis Consumer Experts</a:t>
                      </a:r>
                      <a:endParaRPr lang="en-CA" dirty="0"/>
                    </a:p>
                  </a:txBody>
                  <a:tcPr/>
                </a:tc>
                <a:tc>
                  <a:txBody>
                    <a:bodyPr/>
                    <a:lstStyle/>
                    <a:p>
                      <a:pPr algn="ctr"/>
                      <a:r>
                        <a:rPr lang="en-CA" dirty="0">
                          <a:hlinkClick r:id="rId15"/>
                        </a:rPr>
                        <a:t>Australian Patient Advocacy Alliance</a:t>
                      </a:r>
                      <a:endParaRPr lang="en-CA" dirty="0"/>
                    </a:p>
                  </a:txBody>
                  <a:tcPr/>
                </a:tc>
                <a:tc>
                  <a:txBody>
                    <a:bodyPr/>
                    <a:lstStyle/>
                    <a:p>
                      <a:pPr algn="ctr"/>
                      <a:r>
                        <a:rPr lang="en-CA" dirty="0">
                          <a:hlinkClick r:id="rId16"/>
                        </a:rPr>
                        <a:t>Crohn’s &amp; Colitis Foundation</a:t>
                      </a:r>
                      <a:endParaRPr lang="en-CA" dirty="0"/>
                    </a:p>
                  </a:txBody>
                  <a:tcPr/>
                </a:tc>
                <a:extLst>
                  <a:ext uri="{0D108BD9-81ED-4DB2-BD59-A6C34878D82A}">
                    <a16:rowId xmlns:a16="http://schemas.microsoft.com/office/drawing/2014/main" val="3570150888"/>
                  </a:ext>
                </a:extLst>
              </a:tr>
              <a:tr h="370840">
                <a:tc>
                  <a:txBody>
                    <a:bodyPr/>
                    <a:lstStyle/>
                    <a:p>
                      <a:r>
                        <a:rPr lang="en-CA" b="1" dirty="0"/>
                        <a:t>YouTube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7"/>
                        </a:rPr>
                        <a:t>@JointHealth</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8"/>
                        </a:rPr>
                        <a:t>@CrohnsColitisFoundation</a:t>
                      </a:r>
                      <a:endParaRPr lang="en-CA" dirty="0"/>
                    </a:p>
                  </a:txBody>
                  <a:tcPr/>
                </a:tc>
                <a:extLst>
                  <a:ext uri="{0D108BD9-81ED-4DB2-BD59-A6C34878D82A}">
                    <a16:rowId xmlns:a16="http://schemas.microsoft.com/office/drawing/2014/main" val="149282657"/>
                  </a:ext>
                </a:extLst>
              </a:tr>
              <a:tr h="370840">
                <a:tc>
                  <a:txBody>
                    <a:bodyPr/>
                    <a:lstStyle/>
                    <a:p>
                      <a:r>
                        <a:rPr lang="en-CA" b="1" dirty="0"/>
                        <a:t>TikTok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algn="ctr"/>
                      <a:r>
                        <a:rPr lang="en-CA" dirty="0">
                          <a:hlinkClick r:id="rId19"/>
                        </a:rPr>
                        <a:t>@crohnscolitisfoundation</a:t>
                      </a:r>
                      <a:endParaRPr lang="en-CA" dirty="0"/>
                    </a:p>
                  </a:txBody>
                  <a:tcPr/>
                </a:tc>
                <a:extLst>
                  <a:ext uri="{0D108BD9-81ED-4DB2-BD59-A6C34878D82A}">
                    <a16:rowId xmlns:a16="http://schemas.microsoft.com/office/drawing/2014/main" val="3356951460"/>
                  </a:ext>
                </a:extLst>
              </a:tr>
              <a:tr h="370840">
                <a:tc>
                  <a:txBody>
                    <a:bodyPr/>
                    <a:lstStyle/>
                    <a:p>
                      <a:r>
                        <a:rPr lang="en-CA" b="1" dirty="0"/>
                        <a:t>Infographic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hlinkClick r:id="rId20"/>
                        </a:rPr>
                        <a:t>Click to download</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X</a:t>
                      </a:r>
                    </a:p>
                  </a:txBody>
                  <a:tcPr/>
                </a:tc>
                <a:extLst>
                  <a:ext uri="{0D108BD9-81ED-4DB2-BD59-A6C34878D82A}">
                    <a16:rowId xmlns:a16="http://schemas.microsoft.com/office/drawing/2014/main" val="1986839168"/>
                  </a:ext>
                </a:extLst>
              </a:tr>
            </a:tbl>
          </a:graphicData>
        </a:graphic>
      </p:graphicFrame>
      <p:sp>
        <p:nvSpPr>
          <p:cNvPr id="5" name="Slide Number Placeholder 4">
            <a:extLst>
              <a:ext uri="{FF2B5EF4-FFF2-40B4-BE49-F238E27FC236}">
                <a16:creationId xmlns:a16="http://schemas.microsoft.com/office/drawing/2014/main" id="{21285A9A-9DCB-DB23-343C-02EC7CA75666}"/>
              </a:ext>
            </a:extLst>
          </p:cNvPr>
          <p:cNvSpPr>
            <a:spLocks noGrp="1"/>
          </p:cNvSpPr>
          <p:nvPr>
            <p:ph type="sldNum" sz="quarter" idx="12"/>
          </p:nvPr>
        </p:nvSpPr>
        <p:spPr/>
        <p:txBody>
          <a:bodyPr/>
          <a:lstStyle/>
          <a:p>
            <a:fld id="{329A693F-087A-064D-948C-C41CF87BF249}" type="slidenum">
              <a:rPr lang="en-US" smtClean="0"/>
              <a:t>2</a:t>
            </a:fld>
            <a:endParaRPr lang="en-US"/>
          </a:p>
        </p:txBody>
      </p:sp>
    </p:spTree>
    <p:extLst>
      <p:ext uri="{BB962C8B-B14F-4D97-AF65-F5344CB8AC3E}">
        <p14:creationId xmlns:p14="http://schemas.microsoft.com/office/powerpoint/2010/main" val="4287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B7F6-1681-2B47-1212-9634ADCECBEA}"/>
              </a:ext>
            </a:extLst>
          </p:cNvPr>
          <p:cNvSpPr>
            <a:spLocks noGrp="1"/>
          </p:cNvSpPr>
          <p:nvPr>
            <p:ph type="title"/>
          </p:nvPr>
        </p:nvSpPr>
        <p:spPr/>
        <p:txBody>
          <a:bodyPr>
            <a:normAutofit/>
          </a:bodyPr>
          <a:lstStyle/>
          <a:p>
            <a:r>
              <a:rPr lang="en-CA" sz="3200" b="1" dirty="0">
                <a:latin typeface="Calibri" panose="020F0502020204030204" pitchFamily="34" charset="0"/>
                <a:ea typeface="Calibri" panose="020F0502020204030204" pitchFamily="34" charset="0"/>
                <a:cs typeface="Calibri" panose="020F0502020204030204" pitchFamily="34" charset="0"/>
              </a:rPr>
              <a:t>Logo (Square)</a:t>
            </a:r>
          </a:p>
        </p:txBody>
      </p:sp>
      <p:pic>
        <p:nvPicPr>
          <p:cNvPr id="4" name="Content Placeholder 3" descr="A logo with text and dots&#10;&#10;AI-generated content may be incorrect.">
            <a:extLst>
              <a:ext uri="{FF2B5EF4-FFF2-40B4-BE49-F238E27FC236}">
                <a16:creationId xmlns:a16="http://schemas.microsoft.com/office/drawing/2014/main" id="{88373EDA-1EC4-9739-EDE9-BA95FD6F48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519352"/>
            <a:ext cx="4485093" cy="4485093"/>
          </a:xfrm>
          <a:prstGeom prst="rect">
            <a:avLst/>
          </a:prstGeom>
        </p:spPr>
      </p:pic>
      <p:sp>
        <p:nvSpPr>
          <p:cNvPr id="5" name="Slide Number Placeholder 4">
            <a:extLst>
              <a:ext uri="{FF2B5EF4-FFF2-40B4-BE49-F238E27FC236}">
                <a16:creationId xmlns:a16="http://schemas.microsoft.com/office/drawing/2014/main" id="{A0DA67C8-861B-5378-EECF-B8B12C969AE6}"/>
              </a:ext>
            </a:extLst>
          </p:cNvPr>
          <p:cNvSpPr>
            <a:spLocks noGrp="1"/>
          </p:cNvSpPr>
          <p:nvPr>
            <p:ph type="sldNum" sz="quarter" idx="12"/>
          </p:nvPr>
        </p:nvSpPr>
        <p:spPr/>
        <p:txBody>
          <a:bodyPr/>
          <a:lstStyle/>
          <a:p>
            <a:fld id="{329A693F-087A-064D-948C-C41CF87BF249}" type="slidenum">
              <a:rPr lang="en-US" smtClean="0"/>
              <a:t>3</a:t>
            </a:fld>
            <a:endParaRPr lang="en-US"/>
          </a:p>
        </p:txBody>
      </p:sp>
    </p:spTree>
    <p:extLst>
      <p:ext uri="{BB962C8B-B14F-4D97-AF65-F5344CB8AC3E}">
        <p14:creationId xmlns:p14="http://schemas.microsoft.com/office/powerpoint/2010/main" val="198378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DC4B1-530C-10AE-3808-ACA4652B4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D01D0-18B9-4EC7-4A06-AD70134C2CB2}"/>
              </a:ext>
            </a:extLst>
          </p:cNvPr>
          <p:cNvSpPr>
            <a:spLocks noGrp="1"/>
          </p:cNvSpPr>
          <p:nvPr>
            <p:ph type="title"/>
          </p:nvPr>
        </p:nvSpPr>
        <p:spPr/>
        <p:txBody>
          <a:bodyPr>
            <a:normAutofit/>
          </a:bodyPr>
          <a:lstStyle/>
          <a:p>
            <a:r>
              <a:rPr lang="en-CA" sz="3200" b="1" dirty="0">
                <a:latin typeface="Calibri" panose="020F0502020204030204" pitchFamily="34" charset="0"/>
                <a:ea typeface="Calibri" panose="020F0502020204030204" pitchFamily="34" charset="0"/>
                <a:cs typeface="Calibri" panose="020F0502020204030204" pitchFamily="34" charset="0"/>
              </a:rPr>
              <a:t>Logo (Rectangle with tagline)</a:t>
            </a:r>
          </a:p>
        </p:txBody>
      </p:sp>
      <p:pic>
        <p:nvPicPr>
          <p:cNvPr id="6" name="Picture 5" descr="A logo for a company&#10;&#10;AI-generated content may be incorrect.">
            <a:extLst>
              <a:ext uri="{FF2B5EF4-FFF2-40B4-BE49-F238E27FC236}">
                <a16:creationId xmlns:a16="http://schemas.microsoft.com/office/drawing/2014/main" id="{CCB2512D-B9B9-5355-B4EA-61C7810F32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667" b="26532"/>
          <a:stretch/>
        </p:blipFill>
        <p:spPr bwMode="auto">
          <a:xfrm>
            <a:off x="838200" y="1690688"/>
            <a:ext cx="7969885" cy="3887908"/>
          </a:xfrm>
          <a:prstGeom prst="rect">
            <a:avLst/>
          </a:prstGeom>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38A50439-30E5-7074-1BEA-8567EDA88F63}"/>
              </a:ext>
            </a:extLst>
          </p:cNvPr>
          <p:cNvSpPr>
            <a:spLocks noGrp="1"/>
          </p:cNvSpPr>
          <p:nvPr>
            <p:ph type="sldNum" sz="quarter" idx="12"/>
          </p:nvPr>
        </p:nvSpPr>
        <p:spPr/>
        <p:txBody>
          <a:bodyPr/>
          <a:lstStyle/>
          <a:p>
            <a:fld id="{329A693F-087A-064D-948C-C41CF87BF249}" type="slidenum">
              <a:rPr lang="en-US" smtClean="0"/>
              <a:t>4</a:t>
            </a:fld>
            <a:endParaRPr lang="en-US"/>
          </a:p>
        </p:txBody>
      </p:sp>
    </p:spTree>
    <p:extLst>
      <p:ext uri="{BB962C8B-B14F-4D97-AF65-F5344CB8AC3E}">
        <p14:creationId xmlns:p14="http://schemas.microsoft.com/office/powerpoint/2010/main" val="187946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D12D-F9C3-9E5D-632E-870FCD363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0406D-8262-6E2A-AA0E-DAD3BE3C51F8}"/>
              </a:ext>
            </a:extLst>
          </p:cNvPr>
          <p:cNvSpPr>
            <a:spLocks noGrp="1"/>
          </p:cNvSpPr>
          <p:nvPr>
            <p:ph type="title"/>
          </p:nvPr>
        </p:nvSpPr>
        <p:spPr/>
        <p:txBody>
          <a:bodyPr>
            <a:normAutofit/>
          </a:bodyPr>
          <a:lstStyle/>
          <a:p>
            <a:r>
              <a:rPr lang="en-CA" sz="3200" b="1" dirty="0">
                <a:latin typeface="Calibri" panose="020F0502020204030204" pitchFamily="34" charset="0"/>
                <a:ea typeface="Calibri" panose="020F0502020204030204" pitchFamily="34" charset="0"/>
                <a:cs typeface="Calibri" panose="020F0502020204030204" pitchFamily="34" charset="0"/>
              </a:rPr>
              <a:t>Logo (Header image with option to add your own logo)</a:t>
            </a:r>
          </a:p>
        </p:txBody>
      </p:sp>
      <p:pic>
        <p:nvPicPr>
          <p:cNvPr id="3" name="Picture 2" descr="A close-up of a colorful dotted pattern&#10;&#10;AI-generated content may be incorrect.">
            <a:extLst>
              <a:ext uri="{FF2B5EF4-FFF2-40B4-BE49-F238E27FC236}">
                <a16:creationId xmlns:a16="http://schemas.microsoft.com/office/drawing/2014/main" id="{62E8D470-3C95-8CA3-47B5-6BF42BABD8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913"/>
          <a:stretch/>
        </p:blipFill>
        <p:spPr bwMode="auto">
          <a:xfrm>
            <a:off x="838200" y="1735943"/>
            <a:ext cx="10475142" cy="3373086"/>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25E5178E-929E-A1CF-9B2D-CA77453E30E5}"/>
              </a:ext>
            </a:extLst>
          </p:cNvPr>
          <p:cNvSpPr>
            <a:spLocks noGrp="1"/>
          </p:cNvSpPr>
          <p:nvPr>
            <p:ph type="sldNum" sz="quarter" idx="12"/>
          </p:nvPr>
        </p:nvSpPr>
        <p:spPr/>
        <p:txBody>
          <a:bodyPr/>
          <a:lstStyle/>
          <a:p>
            <a:fld id="{329A693F-087A-064D-948C-C41CF87BF249}" type="slidenum">
              <a:rPr lang="en-US" smtClean="0"/>
              <a:t>5</a:t>
            </a:fld>
            <a:endParaRPr lang="en-US"/>
          </a:p>
        </p:txBody>
      </p:sp>
    </p:spTree>
    <p:extLst>
      <p:ext uri="{BB962C8B-B14F-4D97-AF65-F5344CB8AC3E}">
        <p14:creationId xmlns:p14="http://schemas.microsoft.com/office/powerpoint/2010/main" val="62006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F31C-ED5B-3CE9-0C2C-CB5DE6B72F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C4E6D1-C206-2D61-123F-8C1B728ECB5F}"/>
              </a:ext>
            </a:extLst>
          </p:cNvPr>
          <p:cNvPicPr>
            <a:picLocks noChangeAspect="1"/>
          </p:cNvPicPr>
          <p:nvPr/>
        </p:nvPicPr>
        <p:blipFill>
          <a:blip r:embed="rId2"/>
          <a:stretch>
            <a:fillRect/>
          </a:stretch>
        </p:blipFill>
        <p:spPr>
          <a:xfrm>
            <a:off x="0" y="0"/>
            <a:ext cx="6858000" cy="6858000"/>
          </a:xfrm>
          <a:prstGeom prst="rect">
            <a:avLst/>
          </a:prstGeom>
        </p:spPr>
      </p:pic>
      <p:sp>
        <p:nvSpPr>
          <p:cNvPr id="3" name="TextBox 2">
            <a:extLst>
              <a:ext uri="{FF2B5EF4-FFF2-40B4-BE49-F238E27FC236}">
                <a16:creationId xmlns:a16="http://schemas.microsoft.com/office/drawing/2014/main" id="{03483F29-31FD-2C12-2B60-BC90B9B16832}"/>
              </a:ext>
            </a:extLst>
          </p:cNvPr>
          <p:cNvSpPr txBox="1"/>
          <p:nvPr/>
        </p:nvSpPr>
        <p:spPr>
          <a:xfrm>
            <a:off x="7155837" y="521889"/>
            <a:ext cx="4680488" cy="470898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1</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dirty="0"/>
              <a:t>Arthritis Consumer Experts, together with Australian Patient Advocacy Alliance and Crohn’s &amp; Colitis Foundation, have launched the #</a:t>
            </a:r>
            <a:r>
              <a:rPr lang="en-CA" dirty="0" err="1"/>
              <a:t>Patientsandpatents</a:t>
            </a:r>
            <a:r>
              <a:rPr lang="en-CA" dirty="0"/>
              <a:t> campaign to increase patient community and public understanding of drug patents.</a:t>
            </a:r>
          </a:p>
          <a:p>
            <a:endParaRPr lang="en-CA" dirty="0"/>
          </a:p>
          <a:p>
            <a:r>
              <a:rPr lang="en-CA" dirty="0"/>
              <a:t>Learn more: </a:t>
            </a:r>
            <a:r>
              <a:rPr lang="en-CA" dirty="0">
                <a:hlinkClick r:id="rId3"/>
              </a:rPr>
              <a:t>https://advocacy.jointhealth.org/patients-and-patents/</a:t>
            </a:r>
            <a:r>
              <a:rPr lang="en-CA" dirty="0"/>
              <a:t> </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US" sz="20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5BD5338-2D80-B319-E9F1-CCEA9C8B06D9}"/>
              </a:ext>
            </a:extLst>
          </p:cNvPr>
          <p:cNvSpPr>
            <a:spLocks noGrp="1"/>
          </p:cNvSpPr>
          <p:nvPr>
            <p:ph type="sldNum" sz="quarter" idx="12"/>
          </p:nvPr>
        </p:nvSpPr>
        <p:spPr/>
        <p:txBody>
          <a:bodyPr/>
          <a:lstStyle/>
          <a:p>
            <a:fld id="{329A693F-087A-064D-948C-C41CF87BF249}" type="slidenum">
              <a:rPr lang="en-US" smtClean="0"/>
              <a:t>6</a:t>
            </a:fld>
            <a:endParaRPr lang="en-US"/>
          </a:p>
        </p:txBody>
      </p:sp>
    </p:spTree>
    <p:extLst>
      <p:ext uri="{BB962C8B-B14F-4D97-AF65-F5344CB8AC3E}">
        <p14:creationId xmlns:p14="http://schemas.microsoft.com/office/powerpoint/2010/main" val="22365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4859E4-DA77-AFE8-3B10-E603FECAB19C}"/>
              </a:ext>
            </a:extLst>
          </p:cNvPr>
          <p:cNvGrpSpPr/>
          <p:nvPr/>
        </p:nvGrpSpPr>
        <p:grpSpPr>
          <a:xfrm>
            <a:off x="-1" y="1"/>
            <a:ext cx="6891750" cy="6891750"/>
            <a:chOff x="-1" y="1"/>
            <a:chExt cx="6891750" cy="6891750"/>
          </a:xfrm>
        </p:grpSpPr>
        <p:pic>
          <p:nvPicPr>
            <p:cNvPr id="4" name="Picture 3">
              <a:extLst>
                <a:ext uri="{FF2B5EF4-FFF2-40B4-BE49-F238E27FC236}">
                  <a16:creationId xmlns:a16="http://schemas.microsoft.com/office/drawing/2014/main" id="{32E6CAAD-9AD6-0781-FED0-0D15DF923494}"/>
                </a:ext>
              </a:extLst>
            </p:cNvPr>
            <p:cNvPicPr>
              <a:picLocks noChangeAspect="1"/>
            </p:cNvPicPr>
            <p:nvPr/>
          </p:nvPicPr>
          <p:blipFill>
            <a:blip r:embed="rId2"/>
            <a:stretch>
              <a:fillRect/>
            </a:stretch>
          </p:blipFill>
          <p:spPr>
            <a:xfrm>
              <a:off x="-1" y="1"/>
              <a:ext cx="6891750" cy="6891750"/>
            </a:xfrm>
            <a:prstGeom prst="rect">
              <a:avLst/>
            </a:prstGeom>
          </p:spPr>
        </p:pic>
        <p:pic>
          <p:nvPicPr>
            <p:cNvPr id="6" name="Picture 5">
              <a:extLst>
                <a:ext uri="{FF2B5EF4-FFF2-40B4-BE49-F238E27FC236}">
                  <a16:creationId xmlns:a16="http://schemas.microsoft.com/office/drawing/2014/main" id="{7542F3F9-F9B3-D811-78FD-EE1C352AE87A}"/>
                </a:ext>
              </a:extLst>
            </p:cNvPr>
            <p:cNvPicPr>
              <a:picLocks noChangeAspect="1"/>
            </p:cNvPicPr>
            <p:nvPr/>
          </p:nvPicPr>
          <p:blipFill>
            <a:blip r:embed="rId3"/>
            <a:stretch>
              <a:fillRect/>
            </a:stretch>
          </p:blipFill>
          <p:spPr>
            <a:xfrm>
              <a:off x="4702207" y="4257065"/>
              <a:ext cx="2189542" cy="2105329"/>
            </a:xfrm>
            <a:prstGeom prst="rect">
              <a:avLst/>
            </a:prstGeom>
          </p:spPr>
        </p:pic>
        <p:sp>
          <p:nvSpPr>
            <p:cNvPr id="7" name="TextBox 6">
              <a:extLst>
                <a:ext uri="{FF2B5EF4-FFF2-40B4-BE49-F238E27FC236}">
                  <a16:creationId xmlns:a16="http://schemas.microsoft.com/office/drawing/2014/main" id="{D65F14B9-60C8-BAD8-FB7E-173FC01A6F9E}"/>
                </a:ext>
              </a:extLst>
            </p:cNvPr>
            <p:cNvSpPr txBox="1"/>
            <p:nvPr/>
          </p:nvSpPr>
          <p:spPr>
            <a:xfrm>
              <a:off x="472753" y="238125"/>
              <a:ext cx="5946241" cy="2631490"/>
            </a:xfrm>
            <a:prstGeom prst="rect">
              <a:avLst/>
            </a:prstGeom>
            <a:noFill/>
          </p:spPr>
          <p:txBody>
            <a:bodyPr wrap="square" rtlCol="0">
              <a:spAutoFit/>
            </a:bodyPr>
            <a:lstStyle/>
            <a:p>
              <a:r>
                <a:rPr lang="en-US" sz="5500" b="1" dirty="0">
                  <a:solidFill>
                    <a:schemeClr val="bg1"/>
                  </a:solidFill>
                  <a:latin typeface="Arial" panose="020B0604020202020204" pitchFamily="34" charset="0"/>
                  <a:cs typeface="Arial" panose="020B0604020202020204" pitchFamily="34" charset="0"/>
                </a:rPr>
                <a:t>What is a pharmaceutical patent?</a:t>
              </a:r>
            </a:p>
          </p:txBody>
        </p:sp>
        <p:sp>
          <p:nvSpPr>
            <p:cNvPr id="8" name="TextBox 7">
              <a:extLst>
                <a:ext uri="{FF2B5EF4-FFF2-40B4-BE49-F238E27FC236}">
                  <a16:creationId xmlns:a16="http://schemas.microsoft.com/office/drawing/2014/main" id="{E4D10011-2835-415D-6007-D641F0341A1F}"/>
                </a:ext>
              </a:extLst>
            </p:cNvPr>
            <p:cNvSpPr txBox="1"/>
            <p:nvPr/>
          </p:nvSpPr>
          <p:spPr>
            <a:xfrm>
              <a:off x="472753" y="2869615"/>
              <a:ext cx="518991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It takes 10-15 years to develop a new medication</a:t>
              </a: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Patent can be filed at any time during the development process</a:t>
              </a: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Gives companies exclusive rights to sell a medication       for 20 years in Canada</a:t>
              </a:r>
            </a:p>
          </p:txBody>
        </p:sp>
        <p:sp>
          <p:nvSpPr>
            <p:cNvPr id="9" name="TextBox 8">
              <a:extLst>
                <a:ext uri="{FF2B5EF4-FFF2-40B4-BE49-F238E27FC236}">
                  <a16:creationId xmlns:a16="http://schemas.microsoft.com/office/drawing/2014/main" id="{4F23E7C8-51EC-ED29-3DD2-3109E9C9A61F}"/>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E0C9DEF7-6767-2498-03D4-AACEC0B4D580}"/>
              </a:ext>
            </a:extLst>
          </p:cNvPr>
          <p:cNvSpPr txBox="1"/>
          <p:nvPr/>
        </p:nvSpPr>
        <p:spPr>
          <a:xfrm>
            <a:off x="7155837" y="521889"/>
            <a:ext cx="4680488" cy="563231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2</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 pharmaceutical patent is a form of legal protection that gives a pharmaceutical manufacturer the exclusive right to sell a new original-brand medication for a certain period of time. </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Learn more: </a:t>
            </a:r>
            <a:r>
              <a:rPr lang="en-CA" sz="2000" dirty="0">
                <a:latin typeface="Calibri" panose="020F0502020204030204" pitchFamily="34" charset="0"/>
                <a:cs typeface="Calibri" panose="020F0502020204030204" pitchFamily="34" charset="0"/>
                <a:hlinkClick r:id="rId4"/>
              </a:rPr>
              <a:t>https://advocacy.jointhealth.org/patients-and-patents/</a:t>
            </a:r>
            <a:r>
              <a:rPr lang="en-CA" sz="2000" dirty="0">
                <a:latin typeface="Calibri" panose="020F0502020204030204" pitchFamily="34" charset="0"/>
                <a:cs typeface="Calibri" panose="020F0502020204030204" pitchFamily="34" charset="0"/>
              </a:rPr>
              <a:t> </a:t>
            </a: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#Patientsandpatents </a:t>
            </a:r>
          </a:p>
          <a:p>
            <a:r>
              <a:rPr lang="en-CA" sz="2000" dirty="0">
                <a:latin typeface="Calibri" panose="020F0502020204030204" pitchFamily="34" charset="0"/>
                <a:cs typeface="Calibri" panose="020F0502020204030204" pitchFamily="34" charset="0"/>
              </a:rPr>
              <a:t>@ACEJointHealth @CrohnsColitisFn</a:t>
            </a:r>
            <a:endParaRPr lang="en-US" sz="20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1D5D13F-CA0F-C8DB-FB19-1B82EE634EC1}"/>
              </a:ext>
            </a:extLst>
          </p:cNvPr>
          <p:cNvSpPr>
            <a:spLocks noGrp="1"/>
          </p:cNvSpPr>
          <p:nvPr>
            <p:ph type="sldNum" sz="quarter" idx="12"/>
          </p:nvPr>
        </p:nvSpPr>
        <p:spPr/>
        <p:txBody>
          <a:bodyPr/>
          <a:lstStyle/>
          <a:p>
            <a:fld id="{329A693F-087A-064D-948C-C41CF87BF249}" type="slidenum">
              <a:rPr lang="en-US" smtClean="0"/>
              <a:t>7</a:t>
            </a:fld>
            <a:endParaRPr lang="en-US"/>
          </a:p>
        </p:txBody>
      </p:sp>
    </p:spTree>
    <p:extLst>
      <p:ext uri="{BB962C8B-B14F-4D97-AF65-F5344CB8AC3E}">
        <p14:creationId xmlns:p14="http://schemas.microsoft.com/office/powerpoint/2010/main" val="398832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FE54-7289-39EB-A5D7-879E83C692F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360190B-B745-6CB8-624E-6DC5A0AFEA34}"/>
              </a:ext>
            </a:extLst>
          </p:cNvPr>
          <p:cNvGrpSpPr/>
          <p:nvPr/>
        </p:nvGrpSpPr>
        <p:grpSpPr>
          <a:xfrm>
            <a:off x="0" y="0"/>
            <a:ext cx="6891749" cy="6857999"/>
            <a:chOff x="0" y="1"/>
            <a:chExt cx="6891749" cy="6857999"/>
          </a:xfrm>
        </p:grpSpPr>
        <p:pic>
          <p:nvPicPr>
            <p:cNvPr id="2" name="Picture 1">
              <a:extLst>
                <a:ext uri="{FF2B5EF4-FFF2-40B4-BE49-F238E27FC236}">
                  <a16:creationId xmlns:a16="http://schemas.microsoft.com/office/drawing/2014/main" id="{AC44ED70-E6FB-BB36-A921-29946546E64D}"/>
                </a:ext>
              </a:extLst>
            </p:cNvPr>
            <p:cNvPicPr>
              <a:picLocks noChangeAspect="1"/>
            </p:cNvPicPr>
            <p:nvPr/>
          </p:nvPicPr>
          <p:blipFill>
            <a:blip r:embed="rId2"/>
            <a:stretch>
              <a:fillRect/>
            </a:stretch>
          </p:blipFill>
          <p:spPr>
            <a:xfrm>
              <a:off x="0" y="1"/>
              <a:ext cx="6891749" cy="6857999"/>
            </a:xfrm>
            <a:prstGeom prst="rect">
              <a:avLst/>
            </a:prstGeom>
          </p:spPr>
        </p:pic>
        <p:sp>
          <p:nvSpPr>
            <p:cNvPr id="9" name="TextBox 8">
              <a:extLst>
                <a:ext uri="{FF2B5EF4-FFF2-40B4-BE49-F238E27FC236}">
                  <a16:creationId xmlns:a16="http://schemas.microsoft.com/office/drawing/2014/main" id="{01697E70-5638-0768-5672-679172D1ACB6}"/>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81559E-598D-ED27-C2F3-EECA2BE6BCF4}"/>
                </a:ext>
              </a:extLst>
            </p:cNvPr>
            <p:cNvSpPr txBox="1"/>
            <p:nvPr/>
          </p:nvSpPr>
          <p:spPr>
            <a:xfrm>
              <a:off x="472753" y="238125"/>
              <a:ext cx="5946241" cy="1785104"/>
            </a:xfrm>
            <a:prstGeom prst="rect">
              <a:avLst/>
            </a:prstGeom>
            <a:noFill/>
          </p:spPr>
          <p:txBody>
            <a:bodyPr wrap="square" rtlCol="0">
              <a:spAutoFit/>
            </a:bodyPr>
            <a:lstStyle/>
            <a:p>
              <a:r>
                <a:rPr lang="en-US" sz="5500" b="1" dirty="0">
                  <a:solidFill>
                    <a:schemeClr val="bg1"/>
                  </a:solidFill>
                  <a:latin typeface="Arial" panose="020B0604020202020204" pitchFamily="34" charset="0"/>
                  <a:cs typeface="Arial" panose="020B0604020202020204" pitchFamily="34" charset="0"/>
                </a:rPr>
                <a:t>How patents </a:t>
              </a:r>
            </a:p>
            <a:p>
              <a:r>
                <a:rPr lang="en-US" sz="5500" b="1" dirty="0">
                  <a:solidFill>
                    <a:schemeClr val="bg1"/>
                  </a:solidFill>
                  <a:latin typeface="Arial" panose="020B0604020202020204" pitchFamily="34" charset="0"/>
                  <a:cs typeface="Arial" panose="020B0604020202020204" pitchFamily="34" charset="0"/>
                </a:rPr>
                <a:t>are misused</a:t>
              </a:r>
            </a:p>
          </p:txBody>
        </p:sp>
        <p:pic>
          <p:nvPicPr>
            <p:cNvPr id="10" name="Picture 9">
              <a:extLst>
                <a:ext uri="{FF2B5EF4-FFF2-40B4-BE49-F238E27FC236}">
                  <a16:creationId xmlns:a16="http://schemas.microsoft.com/office/drawing/2014/main" id="{106ADD52-59C5-43EA-EC4C-A9FE64E86BAA}"/>
                </a:ext>
              </a:extLst>
            </p:cNvPr>
            <p:cNvPicPr>
              <a:picLocks noChangeAspect="1"/>
            </p:cNvPicPr>
            <p:nvPr/>
          </p:nvPicPr>
          <p:blipFill>
            <a:blip r:embed="rId3"/>
            <a:stretch>
              <a:fillRect/>
            </a:stretch>
          </p:blipFill>
          <p:spPr>
            <a:xfrm>
              <a:off x="4643278" y="1749990"/>
              <a:ext cx="2012094" cy="1973024"/>
            </a:xfrm>
            <a:prstGeom prst="rect">
              <a:avLst/>
            </a:prstGeom>
          </p:spPr>
        </p:pic>
        <p:pic>
          <p:nvPicPr>
            <p:cNvPr id="11" name="Picture 10">
              <a:extLst>
                <a:ext uri="{FF2B5EF4-FFF2-40B4-BE49-F238E27FC236}">
                  <a16:creationId xmlns:a16="http://schemas.microsoft.com/office/drawing/2014/main" id="{AA0B5FAE-0225-D631-91AC-3F5E5D66429D}"/>
                </a:ext>
              </a:extLst>
            </p:cNvPr>
            <p:cNvPicPr>
              <a:picLocks noChangeAspect="1"/>
            </p:cNvPicPr>
            <p:nvPr/>
          </p:nvPicPr>
          <p:blipFill>
            <a:blip r:embed="rId4"/>
            <a:stretch>
              <a:fillRect/>
            </a:stretch>
          </p:blipFill>
          <p:spPr>
            <a:xfrm>
              <a:off x="4120317" y="4989797"/>
              <a:ext cx="1866842" cy="1814254"/>
            </a:xfrm>
            <a:prstGeom prst="rect">
              <a:avLst/>
            </a:prstGeom>
          </p:spPr>
        </p:pic>
        <p:sp>
          <p:nvSpPr>
            <p:cNvPr id="12" name="TextBox 11">
              <a:extLst>
                <a:ext uri="{FF2B5EF4-FFF2-40B4-BE49-F238E27FC236}">
                  <a16:creationId xmlns:a16="http://schemas.microsoft.com/office/drawing/2014/main" id="{0928DC47-5903-EF41-D238-2DF3D581A93C}"/>
                </a:ext>
              </a:extLst>
            </p:cNvPr>
            <p:cNvSpPr txBox="1"/>
            <p:nvPr/>
          </p:nvSpPr>
          <p:spPr>
            <a:xfrm>
              <a:off x="472753" y="2261354"/>
              <a:ext cx="5379904" cy="3170099"/>
            </a:xfrm>
            <a:prstGeom prst="rect">
              <a:avLst/>
            </a:prstGeom>
            <a:noFill/>
          </p:spPr>
          <p:txBody>
            <a:bodyPr wrap="square" rtlCol="0">
              <a:spAutoFit/>
            </a:bodyPr>
            <a:lstStyle/>
            <a:p>
              <a:pPr marL="457200" indent="-457200">
                <a:buFont typeface="Arial" panose="020B0604020202020204" pitchFamily="34" charset="0"/>
                <a:buChar char="•"/>
              </a:pPr>
              <a:r>
                <a:rPr lang="en-US" sz="2500" dirty="0">
                  <a:solidFill>
                    <a:schemeClr val="bg1"/>
                  </a:solidFill>
                  <a:latin typeface="Calibri" panose="020F0502020204030204" pitchFamily="34" charset="0"/>
                  <a:cs typeface="Calibri" panose="020F0502020204030204" pitchFamily="34" charset="0"/>
                </a:rPr>
                <a:t>Creates monopolies on             original-brand medication</a:t>
              </a:r>
            </a:p>
            <a:p>
              <a:pPr marL="457200" indent="-457200">
                <a:buFont typeface="Arial" panose="020B0604020202020204" pitchFamily="34" charset="0"/>
                <a:buChar char="•"/>
              </a:pPr>
              <a:r>
                <a:rPr lang="en-US" sz="2500" dirty="0">
                  <a:solidFill>
                    <a:schemeClr val="bg1"/>
                  </a:solidFill>
                  <a:latin typeface="Calibri" panose="020F0502020204030204" pitchFamily="34" charset="0"/>
                  <a:cs typeface="Calibri" panose="020F0502020204030204" pitchFamily="34" charset="0"/>
                </a:rPr>
                <a:t>Delays competition from medications like generics                and biosimilars</a:t>
              </a:r>
            </a:p>
            <a:p>
              <a:pPr marL="457200" indent="-457200">
                <a:buFont typeface="Arial" panose="020B0604020202020204" pitchFamily="34" charset="0"/>
                <a:buChar char="•"/>
              </a:pPr>
              <a:r>
                <a:rPr lang="en-US" sz="2500" dirty="0">
                  <a:solidFill>
                    <a:schemeClr val="bg1"/>
                  </a:solidFill>
                  <a:latin typeface="Calibri" panose="020F0502020204030204" pitchFamily="34" charset="0"/>
                  <a:cs typeface="Calibri" panose="020F0502020204030204" pitchFamily="34" charset="0"/>
                </a:rPr>
                <a:t>Forces patients and healthcare systems to pay for medications           at higher “patented price”</a:t>
              </a:r>
            </a:p>
          </p:txBody>
        </p:sp>
      </p:grpSp>
      <p:sp>
        <p:nvSpPr>
          <p:cNvPr id="6" name="TextBox 5">
            <a:extLst>
              <a:ext uri="{FF2B5EF4-FFF2-40B4-BE49-F238E27FC236}">
                <a16:creationId xmlns:a16="http://schemas.microsoft.com/office/drawing/2014/main" id="{263B8A80-B7C9-7BDD-4F0B-B835E6EDC46B}"/>
              </a:ext>
            </a:extLst>
          </p:cNvPr>
          <p:cNvSpPr txBox="1"/>
          <p:nvPr/>
        </p:nvSpPr>
        <p:spPr>
          <a:xfrm>
            <a:off x="7155837" y="521889"/>
            <a:ext cx="4680488" cy="563231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3</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Pharmaceutical patents can be misused to keep prices high and delay access to more affordable generic &amp; biosimilar medications. Patients should not be forced to choose between paying for medications or for essentials like food or housing.</a:t>
            </a:r>
          </a:p>
          <a:p>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Join the conversation: </a:t>
            </a:r>
            <a:r>
              <a:rPr lang="en-CA" sz="2000" dirty="0">
                <a:latin typeface="Calibri" panose="020F0502020204030204" pitchFamily="34" charset="0"/>
                <a:cs typeface="Calibri" panose="020F0502020204030204" pitchFamily="34" charset="0"/>
                <a:hlinkClick r:id="rId5"/>
              </a:rPr>
              <a:t>https://advocacy.jointhealth.org/patients-and-patents/</a:t>
            </a:r>
            <a:endParaRPr lang="en-CA" sz="20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PatientsandPatents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AccesstoMeds</a:t>
            </a:r>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CA" sz="2000" dirty="0">
              <a:latin typeface="Calibri" panose="020F0502020204030204" pitchFamily="34" charset="0"/>
              <a:cs typeface="Calibri" panose="020F0502020204030204" pitchFamily="34" charset="0"/>
            </a:endParaRPr>
          </a:p>
          <a:p>
            <a:endParaRPr lang="en-CA" sz="2000" dirty="0"/>
          </a:p>
        </p:txBody>
      </p:sp>
      <p:sp>
        <p:nvSpPr>
          <p:cNvPr id="5" name="Slide Number Placeholder 4">
            <a:extLst>
              <a:ext uri="{FF2B5EF4-FFF2-40B4-BE49-F238E27FC236}">
                <a16:creationId xmlns:a16="http://schemas.microsoft.com/office/drawing/2014/main" id="{57FFF68E-19F8-69DC-EC47-2033B3BC50FE}"/>
              </a:ext>
            </a:extLst>
          </p:cNvPr>
          <p:cNvSpPr>
            <a:spLocks noGrp="1"/>
          </p:cNvSpPr>
          <p:nvPr>
            <p:ph type="sldNum" sz="quarter" idx="12"/>
          </p:nvPr>
        </p:nvSpPr>
        <p:spPr/>
        <p:txBody>
          <a:bodyPr/>
          <a:lstStyle/>
          <a:p>
            <a:fld id="{329A693F-087A-064D-948C-C41CF87BF249}" type="slidenum">
              <a:rPr lang="en-US" smtClean="0"/>
              <a:t>8</a:t>
            </a:fld>
            <a:endParaRPr lang="en-US"/>
          </a:p>
        </p:txBody>
      </p:sp>
    </p:spTree>
    <p:extLst>
      <p:ext uri="{BB962C8B-B14F-4D97-AF65-F5344CB8AC3E}">
        <p14:creationId xmlns:p14="http://schemas.microsoft.com/office/powerpoint/2010/main" val="386544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2C09-67BE-2F5C-CE95-0D628F2B801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CC1CE4B-6210-8FA9-86BA-B8B200199530}"/>
              </a:ext>
            </a:extLst>
          </p:cNvPr>
          <p:cNvGrpSpPr/>
          <p:nvPr/>
        </p:nvGrpSpPr>
        <p:grpSpPr>
          <a:xfrm>
            <a:off x="-1" y="0"/>
            <a:ext cx="6891749" cy="6858000"/>
            <a:chOff x="-1" y="0"/>
            <a:chExt cx="6891749" cy="6858000"/>
          </a:xfrm>
        </p:grpSpPr>
        <p:pic>
          <p:nvPicPr>
            <p:cNvPr id="4" name="Picture 3">
              <a:extLst>
                <a:ext uri="{FF2B5EF4-FFF2-40B4-BE49-F238E27FC236}">
                  <a16:creationId xmlns:a16="http://schemas.microsoft.com/office/drawing/2014/main" id="{29B8165B-764B-E6EF-F770-472E8A2B3B53}"/>
                </a:ext>
              </a:extLst>
            </p:cNvPr>
            <p:cNvPicPr>
              <a:picLocks noChangeAspect="1"/>
            </p:cNvPicPr>
            <p:nvPr/>
          </p:nvPicPr>
          <p:blipFill>
            <a:blip r:embed="rId2"/>
            <a:stretch>
              <a:fillRect/>
            </a:stretch>
          </p:blipFill>
          <p:spPr>
            <a:xfrm>
              <a:off x="-1" y="0"/>
              <a:ext cx="6891749" cy="6858000"/>
            </a:xfrm>
            <a:prstGeom prst="rect">
              <a:avLst/>
            </a:prstGeom>
          </p:spPr>
        </p:pic>
        <p:sp>
          <p:nvSpPr>
            <p:cNvPr id="9" name="TextBox 8">
              <a:extLst>
                <a:ext uri="{FF2B5EF4-FFF2-40B4-BE49-F238E27FC236}">
                  <a16:creationId xmlns:a16="http://schemas.microsoft.com/office/drawing/2014/main" id="{4D08C1CC-373E-DB63-DD15-5126236A4C63}"/>
                </a:ext>
              </a:extLst>
            </p:cNvPr>
            <p:cNvSpPr txBox="1"/>
            <p:nvPr/>
          </p:nvSpPr>
          <p:spPr>
            <a:xfrm>
              <a:off x="152400" y="6362394"/>
              <a:ext cx="2189542"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a:t>
              </a:r>
              <a:r>
                <a:rPr lang="en-US" b="1" dirty="0" err="1">
                  <a:solidFill>
                    <a:schemeClr val="bg1"/>
                  </a:solidFill>
                  <a:latin typeface="Calibri" panose="020F0502020204030204" pitchFamily="34" charset="0"/>
                  <a:cs typeface="Calibri" panose="020F0502020204030204" pitchFamily="34" charset="0"/>
                </a:rPr>
                <a:t>Patientsandpatents</a:t>
              </a:r>
              <a:endParaRPr lang="en-US"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35AC1A7-8CC2-1BE2-1657-68B511C79E36}"/>
                </a:ext>
              </a:extLst>
            </p:cNvPr>
            <p:cNvSpPr txBox="1"/>
            <p:nvPr/>
          </p:nvSpPr>
          <p:spPr>
            <a:xfrm>
              <a:off x="488199" y="427962"/>
              <a:ext cx="5915348" cy="1785104"/>
            </a:xfrm>
            <a:prstGeom prst="rect">
              <a:avLst/>
            </a:prstGeom>
            <a:noFill/>
          </p:spPr>
          <p:txBody>
            <a:bodyPr wrap="square" rtlCol="0">
              <a:spAutoFit/>
            </a:bodyPr>
            <a:lstStyle/>
            <a:p>
              <a:r>
                <a:rPr lang="en-US" sz="5500" b="1" dirty="0">
                  <a:solidFill>
                    <a:schemeClr val="bg1"/>
                  </a:solidFill>
                  <a:latin typeface="Arial" panose="020B0604020202020204" pitchFamily="34" charset="0"/>
                  <a:cs typeface="Arial" panose="020B0604020202020204" pitchFamily="34" charset="0"/>
                </a:rPr>
                <a:t>Impact on </a:t>
              </a:r>
            </a:p>
            <a:p>
              <a:r>
                <a:rPr lang="en-US" sz="5500" b="1" dirty="0">
                  <a:solidFill>
                    <a:schemeClr val="bg1"/>
                  </a:solidFill>
                  <a:latin typeface="Arial" panose="020B0604020202020204" pitchFamily="34" charset="0"/>
                  <a:cs typeface="Arial" panose="020B0604020202020204" pitchFamily="34" charset="0"/>
                </a:rPr>
                <a:t>patients</a:t>
              </a:r>
            </a:p>
          </p:txBody>
        </p:sp>
        <p:pic>
          <p:nvPicPr>
            <p:cNvPr id="7" name="Picture 6">
              <a:extLst>
                <a:ext uri="{FF2B5EF4-FFF2-40B4-BE49-F238E27FC236}">
                  <a16:creationId xmlns:a16="http://schemas.microsoft.com/office/drawing/2014/main" id="{32DD003D-6450-D631-F806-AB2DB472B62C}"/>
                </a:ext>
              </a:extLst>
            </p:cNvPr>
            <p:cNvPicPr>
              <a:picLocks noChangeAspect="1"/>
            </p:cNvPicPr>
            <p:nvPr/>
          </p:nvPicPr>
          <p:blipFill>
            <a:blip r:embed="rId3"/>
            <a:stretch>
              <a:fillRect/>
            </a:stretch>
          </p:blipFill>
          <p:spPr>
            <a:xfrm>
              <a:off x="4335791" y="190060"/>
              <a:ext cx="2067756" cy="2145784"/>
            </a:xfrm>
            <a:prstGeom prst="rect">
              <a:avLst/>
            </a:prstGeom>
          </p:spPr>
        </p:pic>
        <p:sp>
          <p:nvSpPr>
            <p:cNvPr id="8" name="TextBox 7">
              <a:extLst>
                <a:ext uri="{FF2B5EF4-FFF2-40B4-BE49-F238E27FC236}">
                  <a16:creationId xmlns:a16="http://schemas.microsoft.com/office/drawing/2014/main" id="{B15C772B-31EC-EB63-4C2B-0D3009CE37E1}"/>
                </a:ext>
              </a:extLst>
            </p:cNvPr>
            <p:cNvSpPr txBox="1"/>
            <p:nvPr/>
          </p:nvSpPr>
          <p:spPr>
            <a:xfrm>
              <a:off x="282253" y="2458622"/>
              <a:ext cx="6247592"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Increases risk of worsening disease control      and work disability</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High costs for medicines forces patients to      skip or ration medication</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Reduced quality of life as patients are forced      to pick between paying for medications and essentials like food or housing</a:t>
              </a: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With fewer treatment choices, patients may be limited to medications that don’t work well for them or cause more side effects</a:t>
              </a:r>
            </a:p>
          </p:txBody>
        </p:sp>
      </p:grpSp>
      <p:sp>
        <p:nvSpPr>
          <p:cNvPr id="5" name="TextBox 4">
            <a:extLst>
              <a:ext uri="{FF2B5EF4-FFF2-40B4-BE49-F238E27FC236}">
                <a16:creationId xmlns:a16="http://schemas.microsoft.com/office/drawing/2014/main" id="{D35F0B00-D3F2-2CF4-F14A-4452B4D13DBB}"/>
              </a:ext>
            </a:extLst>
          </p:cNvPr>
          <p:cNvSpPr txBox="1"/>
          <p:nvPr/>
        </p:nvSpPr>
        <p:spPr>
          <a:xfrm>
            <a:off x="7155837" y="521889"/>
            <a:ext cx="4680488" cy="563231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Image Name: </a:t>
            </a:r>
            <a:r>
              <a:rPr lang="en-US" sz="2000" dirty="0">
                <a:latin typeface="Calibri" panose="020F0502020204030204" pitchFamily="34" charset="0"/>
                <a:cs typeface="Calibri" panose="020F0502020204030204" pitchFamily="34" charset="0"/>
              </a:rPr>
              <a:t>Image 4</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Social Media Post:</a:t>
            </a:r>
          </a:p>
          <a:p>
            <a:endParaRPr lang="en-US"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What good is a breakthrough medication if you can’t afford it? Patent manipulation can keep medication prices artificially high. For patients who can’t afford them, high costs force many to skip or ration their medication.</a:t>
            </a:r>
          </a:p>
          <a:p>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Learn more: </a:t>
            </a:r>
            <a:r>
              <a:rPr lang="en-CA" sz="2000" dirty="0">
                <a:latin typeface="Calibri" panose="020F0502020204030204" pitchFamily="34" charset="0"/>
                <a:cs typeface="Calibri" panose="020F0502020204030204" pitchFamily="34" charset="0"/>
                <a:hlinkClick r:id="rId4"/>
              </a:rPr>
              <a:t>https://advocacy.jointhealth.org/patients-and-patents/</a:t>
            </a:r>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PatientsandPatents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TrueInnovation</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AffordableHealthcare</a:t>
            </a:r>
            <a:endParaRPr lang="en-CA" sz="2000" dirty="0">
              <a:latin typeface="Calibri" panose="020F0502020204030204" pitchFamily="34" charset="0"/>
              <a:cs typeface="Calibri" panose="020F0502020204030204" pitchFamily="34" charset="0"/>
            </a:endParaRPr>
          </a:p>
          <a:p>
            <a:r>
              <a:rPr lang="en-CA" sz="2000" dirty="0">
                <a:latin typeface="Calibri" panose="020F0502020204030204" pitchFamily="34" charset="0"/>
                <a:cs typeface="Calibri" panose="020F0502020204030204" pitchFamily="34" charset="0"/>
              </a:rPr>
              <a:t>@</a:t>
            </a:r>
            <a:r>
              <a:rPr lang="en-CA" sz="2000" dirty="0" err="1">
                <a:latin typeface="Calibri" panose="020F0502020204030204" pitchFamily="34" charset="0"/>
                <a:cs typeface="Calibri" panose="020F0502020204030204" pitchFamily="34" charset="0"/>
              </a:rPr>
              <a:t>ACEJointHealth</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CrohnsColitisFn</a:t>
            </a:r>
            <a:endParaRPr lang="en-CA" sz="2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0D55F0C-AD6A-C776-F94F-FF04DA6D6962}"/>
              </a:ext>
            </a:extLst>
          </p:cNvPr>
          <p:cNvSpPr>
            <a:spLocks noGrp="1"/>
          </p:cNvSpPr>
          <p:nvPr>
            <p:ph type="sldNum" sz="quarter" idx="12"/>
          </p:nvPr>
        </p:nvSpPr>
        <p:spPr/>
        <p:txBody>
          <a:bodyPr/>
          <a:lstStyle/>
          <a:p>
            <a:fld id="{329A693F-087A-064D-948C-C41CF87BF249}" type="slidenum">
              <a:rPr lang="en-US" smtClean="0"/>
              <a:t>9</a:t>
            </a:fld>
            <a:endParaRPr lang="en-US"/>
          </a:p>
        </p:txBody>
      </p:sp>
    </p:spTree>
    <p:extLst>
      <p:ext uri="{BB962C8B-B14F-4D97-AF65-F5344CB8AC3E}">
        <p14:creationId xmlns:p14="http://schemas.microsoft.com/office/powerpoint/2010/main" val="287675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TotalTime>
  <Words>1050</Words>
  <Application>Microsoft Office PowerPoint</Application>
  <PresentationFormat>Widescreen</PresentationFormat>
  <Paragraphs>195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Social Media Kit:  Patients and patents campaign</vt:lpstr>
      <vt:lpstr>Patients and patents: Websites and social media information</vt:lpstr>
      <vt:lpstr>Logo (Square)</vt:lpstr>
      <vt:lpstr>Logo (Rectangle with tagline)</vt:lpstr>
      <vt:lpstr>Logo (Header image with option to add your own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Chan</dc:creator>
  <cp:lastModifiedBy>Anita Chan</cp:lastModifiedBy>
  <cp:revision>16</cp:revision>
  <dcterms:created xsi:type="dcterms:W3CDTF">2025-07-30T16:54:56Z</dcterms:created>
  <dcterms:modified xsi:type="dcterms:W3CDTF">2025-07-31T23:10:03Z</dcterms:modified>
</cp:coreProperties>
</file>